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sldIdLst>
    <p:sldId id="256" r:id="rId2"/>
    <p:sldId id="281" r:id="rId3"/>
    <p:sldId id="257" r:id="rId4"/>
    <p:sldId id="283" r:id="rId5"/>
    <p:sldId id="284" r:id="rId6"/>
    <p:sldId id="282" r:id="rId7"/>
    <p:sldId id="286" r:id="rId8"/>
    <p:sldId id="259" r:id="rId9"/>
    <p:sldId id="260" r:id="rId10"/>
    <p:sldId id="287" r:id="rId11"/>
    <p:sldId id="262" r:id="rId12"/>
    <p:sldId id="293" r:id="rId13"/>
    <p:sldId id="294" r:id="rId14"/>
    <p:sldId id="298" r:id="rId15"/>
    <p:sldId id="288" r:id="rId16"/>
    <p:sldId id="265" r:id="rId17"/>
    <p:sldId id="302" r:id="rId18"/>
    <p:sldId id="270" r:id="rId19"/>
    <p:sldId id="290" r:id="rId20"/>
    <p:sldId id="297" r:id="rId21"/>
    <p:sldId id="291" r:id="rId22"/>
    <p:sldId id="303" r:id="rId23"/>
    <p:sldId id="292" r:id="rId24"/>
    <p:sldId id="304" r:id="rId25"/>
    <p:sldId id="299" r:id="rId26"/>
    <p:sldId id="301"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3300"/>
    <a:srgbClr val="FF3399"/>
    <a:srgbClr val="FFCCCC"/>
    <a:srgbClr val="CCECFF"/>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468" y="22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A8C08C-F19B-4D57-B270-FB6761A1185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61E939-E614-49C5-8DA9-B808FD83FEC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BCE448-7448-41C5-AF25-108AF49400F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E3B296-C138-46BD-A9F0-3B1A0AF40B2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0723E8-9C4C-4573-B287-F3A7F65C7F0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49F5BF-FE74-4F65-A210-DF22CC1E335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324E039-F9BA-4BD2-9652-AD3FA7FCC39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A56126A-6536-4EB4-9152-6792D93C798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262C64D-B016-41F0-AE08-CF5428DC931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EF1E9D-F05A-4D8A-9984-0CC8FAE483A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A9E110C-EA04-4B9F-8164-29E79F0EA19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4BBE180-6563-47D5-9EF1-45E365362C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video" Target="file:///I:\th&#7855;ng%20bi&#7875;n\b&#227;o%20l&#361;%20th&#7855;ng%20bi&#7875;n.wmv"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762000" y="304800"/>
            <a:ext cx="7467600" cy="1077913"/>
          </a:xfrm>
          <a:prstGeom prst="rect">
            <a:avLst/>
          </a:prstGeom>
          <a:noFill/>
          <a:ln w="9525">
            <a:noFill/>
            <a:miter lim="800000"/>
            <a:headEnd/>
            <a:tailEnd/>
          </a:ln>
        </p:spPr>
        <p:txBody>
          <a:bodyPr>
            <a:spAutoFit/>
          </a:bodyPr>
          <a:lstStyle/>
          <a:p>
            <a:pPr eaLnBrk="1" hangingPunct="1">
              <a:spcBef>
                <a:spcPct val="50000"/>
              </a:spcBef>
            </a:pPr>
            <a:r>
              <a:rPr lang="en-US" sz="3200">
                <a:cs typeface="Times New Roman" pitchFamily="18" charset="0"/>
              </a:rPr>
              <a:t>1. Kiểm tra bài cũ :Tiểu đội xe không kính </a:t>
            </a:r>
          </a:p>
        </p:txBody>
      </p:sp>
      <p:sp>
        <p:nvSpPr>
          <p:cNvPr id="5" name="Content Placeholder 4"/>
          <p:cNvSpPr>
            <a:spLocks noGrp="1"/>
          </p:cNvSpPr>
          <p:nvPr>
            <p:ph idx="1"/>
          </p:nvPr>
        </p:nvSpPr>
        <p:spPr/>
        <p:txBody>
          <a:bodyPr/>
          <a:lstStyle/>
          <a:p>
            <a:pPr eaLnBrk="1" hangingPunct="1"/>
            <a:r>
              <a:rPr lang="en-US" smtClean="0">
                <a:latin typeface="Arial" charset="0"/>
                <a:cs typeface="Times New Roman" pitchFamily="18" charset="0"/>
              </a:rPr>
              <a:t>Đọc thuộc lòng khổ thơ yêu thích. </a:t>
            </a:r>
          </a:p>
          <a:p>
            <a:pPr eaLnBrk="1" hangingPunct="1"/>
            <a:r>
              <a:rPr lang="en-US" smtClean="0">
                <a:latin typeface="Arial" charset="0"/>
                <a:cs typeface="Times New Roman" pitchFamily="18" charset="0"/>
              </a:rPr>
              <a:t>Nêu nội dung chính của bài thơ</a:t>
            </a:r>
            <a:r>
              <a:rPr lang="en-US" smtClean="0">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box(in)">
                                      <p:cBhvr>
                                        <p:cTn id="7" dur="500"/>
                                        <p:tgtEl>
                                          <p:spTgt spid="20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762000" y="0"/>
            <a:ext cx="6991350" cy="646113"/>
          </a:xfrm>
          <a:prstGeom prst="rect">
            <a:avLst/>
          </a:prstGeom>
          <a:noFill/>
          <a:ln w="9525">
            <a:noFill/>
            <a:miter lim="800000"/>
            <a:headEnd/>
            <a:tailEnd/>
          </a:ln>
        </p:spPr>
        <p:txBody>
          <a:bodyPr>
            <a:spAutoFit/>
          </a:bodyPr>
          <a:lstStyle/>
          <a:p>
            <a:pPr algn="ctr" eaLnBrk="1" hangingPunct="1"/>
            <a:endParaRPr lang="en-US"/>
          </a:p>
          <a:p>
            <a:pPr algn="ctr" eaLnBrk="1" hangingPunct="1"/>
            <a:r>
              <a:rPr lang="en-US"/>
              <a:t>Tập </a:t>
            </a:r>
            <a:r>
              <a:rPr lang="vi-VN"/>
              <a:t>đ</a:t>
            </a:r>
            <a:r>
              <a:rPr lang="en-US"/>
              <a:t>ọc</a:t>
            </a:r>
          </a:p>
        </p:txBody>
      </p:sp>
      <p:sp>
        <p:nvSpPr>
          <p:cNvPr id="11267" name="Rectangle 2"/>
          <p:cNvSpPr>
            <a:spLocks noChangeArrowheads="1"/>
          </p:cNvSpPr>
          <p:nvPr/>
        </p:nvSpPr>
        <p:spPr bwMode="auto">
          <a:xfrm>
            <a:off x="5791200" y="914400"/>
            <a:ext cx="2151063" cy="400050"/>
          </a:xfrm>
          <a:prstGeom prst="rect">
            <a:avLst/>
          </a:prstGeom>
          <a:noFill/>
          <a:ln w="9525">
            <a:noFill/>
            <a:miter lim="800000"/>
            <a:headEnd/>
            <a:tailEnd/>
          </a:ln>
        </p:spPr>
        <p:txBody>
          <a:bodyPr>
            <a:spAutoFit/>
          </a:bodyPr>
          <a:lstStyle/>
          <a:p>
            <a:pPr algn="ctr" eaLnBrk="1" hangingPunct="1"/>
            <a:r>
              <a:rPr lang="en-US" sz="2000">
                <a:solidFill>
                  <a:srgbClr val="FF0000"/>
                </a:solidFill>
                <a:latin typeface="Times New Roman" pitchFamily="18" charset="0"/>
                <a:cs typeface="Times New Roman" pitchFamily="18" charset="0"/>
              </a:rPr>
              <a:t>_Chu Văn</a:t>
            </a:r>
            <a:r>
              <a:rPr lang="en-US" sz="2000">
                <a:solidFill>
                  <a:srgbClr val="FF0000"/>
                </a:solidFill>
              </a:rPr>
              <a:t>_</a:t>
            </a:r>
          </a:p>
        </p:txBody>
      </p:sp>
      <p:sp>
        <p:nvSpPr>
          <p:cNvPr id="11268" name="Rectangle 3"/>
          <p:cNvSpPr>
            <a:spLocks noChangeArrowheads="1"/>
          </p:cNvSpPr>
          <p:nvPr/>
        </p:nvSpPr>
        <p:spPr bwMode="auto">
          <a:xfrm>
            <a:off x="3276600" y="685800"/>
            <a:ext cx="2090738" cy="400050"/>
          </a:xfrm>
          <a:prstGeom prst="rect">
            <a:avLst/>
          </a:prstGeom>
          <a:noFill/>
          <a:ln w="9525">
            <a:noFill/>
            <a:miter lim="800000"/>
            <a:headEnd/>
            <a:tailEnd/>
          </a:ln>
        </p:spPr>
        <p:txBody>
          <a:bodyPr>
            <a:spAutoFit/>
          </a:bodyPr>
          <a:lstStyle/>
          <a:p>
            <a:pPr algn="ctr" eaLnBrk="1" hangingPunct="1"/>
            <a:r>
              <a:rPr lang="en-US" sz="2000">
                <a:solidFill>
                  <a:srgbClr val="FF0000"/>
                </a:solidFill>
                <a:cs typeface="Times New Roman" pitchFamily="18" charset="0"/>
              </a:rPr>
              <a:t>Thắng biển</a:t>
            </a:r>
          </a:p>
        </p:txBody>
      </p:sp>
      <p:sp>
        <p:nvSpPr>
          <p:cNvPr id="6" name="Content Placeholder 5"/>
          <p:cNvSpPr>
            <a:spLocks noGrp="1"/>
          </p:cNvSpPr>
          <p:nvPr>
            <p:ph idx="1"/>
          </p:nvPr>
        </p:nvSpPr>
        <p:spPr>
          <a:xfrm>
            <a:off x="304800" y="1447800"/>
            <a:ext cx="8839200" cy="4525963"/>
          </a:xfrm>
        </p:spPr>
        <p:txBody>
          <a:bodyPr/>
          <a:lstStyle/>
          <a:p>
            <a:pPr eaLnBrk="1" hangingPunct="1">
              <a:buFont typeface="Arial" charset="0"/>
              <a:buNone/>
              <a:defRPr/>
            </a:pPr>
            <a:r>
              <a:rPr lang="en-US" sz="1800" b="1" dirty="0" err="1" smtClean="0">
                <a:solidFill>
                  <a:srgbClr val="C00000"/>
                </a:solidFill>
                <a:latin typeface="Arial"/>
                <a:cs typeface="Times New Roman" pitchFamily="18" charset="0"/>
              </a:rPr>
              <a:t>Mặt</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trời</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lên</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cao</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dần</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Gió</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bắt</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đầu</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mạnh</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Gió</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lên</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nước</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biển</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càng</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dữ</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Khoảng</a:t>
            </a:r>
            <a:endParaRPr lang="en-US" sz="1800" b="1" dirty="0" smtClean="0">
              <a:solidFill>
                <a:srgbClr val="C00000"/>
              </a:solidFill>
              <a:latin typeface="Arial"/>
              <a:cs typeface="Times New Roman" pitchFamily="18" charset="0"/>
            </a:endParaRPr>
          </a:p>
          <a:p>
            <a:pPr eaLnBrk="1" hangingPunct="1">
              <a:buFont typeface="Arial" charset="0"/>
              <a:buNone/>
              <a:defRPr/>
            </a:pPr>
            <a:r>
              <a:rPr lang="en-US" sz="1800" b="1" dirty="0" err="1" smtClean="0">
                <a:solidFill>
                  <a:srgbClr val="C00000"/>
                </a:solidFill>
                <a:latin typeface="Arial"/>
                <a:cs typeface="Times New Roman" pitchFamily="18" charset="0"/>
              </a:rPr>
              <a:t>mênh</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mông</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ầm</a:t>
            </a:r>
            <a:r>
              <a:rPr lang="en-US" sz="1800" b="1" dirty="0" smtClean="0">
                <a:solidFill>
                  <a:srgbClr val="C00000"/>
                </a:solidFill>
                <a:latin typeface="Arial"/>
                <a:cs typeface="Times New Roman" pitchFamily="18" charset="0"/>
              </a:rPr>
              <a:t> ĩ </a:t>
            </a:r>
            <a:r>
              <a:rPr lang="en-US" sz="1800" b="1" dirty="0" err="1" smtClean="0">
                <a:solidFill>
                  <a:srgbClr val="C00000"/>
                </a:solidFill>
                <a:latin typeface="Arial"/>
                <a:cs typeface="Times New Roman" pitchFamily="18" charset="0"/>
              </a:rPr>
              <a:t>càng</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lan</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rộng</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mãi</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vào</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Biển</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cả</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muốn</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nuốt</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tươi</a:t>
            </a:r>
            <a:r>
              <a:rPr lang="en-US" sz="1800" b="1" dirty="0" smtClean="0">
                <a:solidFill>
                  <a:srgbClr val="C00000"/>
                </a:solidFill>
                <a:latin typeface="Arial"/>
                <a:cs typeface="Times New Roman" pitchFamily="18" charset="0"/>
              </a:rPr>
              <a:t> con </a:t>
            </a:r>
            <a:r>
              <a:rPr lang="en-US" sz="1800" b="1" dirty="0" err="1" smtClean="0">
                <a:solidFill>
                  <a:srgbClr val="C00000"/>
                </a:solidFill>
                <a:latin typeface="Arial"/>
                <a:cs typeface="Times New Roman" pitchFamily="18" charset="0"/>
              </a:rPr>
              <a:t>đê</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mỏng</a:t>
            </a:r>
            <a:endParaRPr lang="en-US" sz="1800" b="1" dirty="0" smtClean="0">
              <a:solidFill>
                <a:srgbClr val="C00000"/>
              </a:solidFill>
              <a:latin typeface="Arial"/>
              <a:cs typeface="Times New Roman" pitchFamily="18" charset="0"/>
            </a:endParaRPr>
          </a:p>
          <a:p>
            <a:pPr eaLnBrk="1" hangingPunct="1">
              <a:buFont typeface="Arial" charset="0"/>
              <a:buNone/>
              <a:defRPr/>
            </a:pPr>
            <a:r>
              <a:rPr lang="en-US" sz="1800" b="1" dirty="0" err="1" smtClean="0">
                <a:solidFill>
                  <a:srgbClr val="C00000"/>
                </a:solidFill>
                <a:latin typeface="Arial"/>
                <a:cs typeface="Times New Roman" pitchFamily="18" charset="0"/>
              </a:rPr>
              <a:t>manh</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như</a:t>
            </a:r>
            <a:r>
              <a:rPr lang="en-US" sz="1800" b="1" dirty="0" smtClean="0">
                <a:solidFill>
                  <a:srgbClr val="C00000"/>
                </a:solidFill>
                <a:latin typeface="Arial"/>
                <a:cs typeface="Times New Roman" pitchFamily="18" charset="0"/>
              </a:rPr>
              <a:t> con </a:t>
            </a:r>
            <a:r>
              <a:rPr lang="en-US" sz="1800" b="1" dirty="0" err="1" smtClean="0">
                <a:solidFill>
                  <a:srgbClr val="C00000"/>
                </a:solidFill>
                <a:latin typeface="Arial"/>
                <a:cs typeface="Times New Roman" pitchFamily="18" charset="0"/>
              </a:rPr>
              <a:t>mập</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đớp</a:t>
            </a:r>
            <a:r>
              <a:rPr lang="en-US" sz="1800" b="1" dirty="0" smtClean="0">
                <a:solidFill>
                  <a:srgbClr val="C00000"/>
                </a:solidFill>
                <a:latin typeface="Arial"/>
                <a:cs typeface="Times New Roman" pitchFamily="18" charset="0"/>
              </a:rPr>
              <a:t> con </a:t>
            </a:r>
            <a:r>
              <a:rPr lang="en-US" sz="1800" b="1" dirty="0" err="1" smtClean="0">
                <a:solidFill>
                  <a:srgbClr val="C00000"/>
                </a:solidFill>
                <a:latin typeface="Arial"/>
                <a:cs typeface="Times New Roman" pitchFamily="18" charset="0"/>
              </a:rPr>
              <a:t>cá</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chim</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nhỏ</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bé</a:t>
            </a:r>
            <a:r>
              <a:rPr lang="en-US" sz="1800" b="1" dirty="0" smtClean="0">
                <a:solidFill>
                  <a:srgbClr val="C00000"/>
                </a:solidFill>
                <a:latin typeface="Arial"/>
                <a:cs typeface="Times New Roman" pitchFamily="18" charset="0"/>
              </a:rPr>
              <a:t>. </a:t>
            </a:r>
          </a:p>
          <a:p>
            <a:pPr marL="0" indent="0" eaLnBrk="1" hangingPunct="1">
              <a:buFont typeface="Arial" charset="0"/>
              <a:buNone/>
              <a:defRPr/>
            </a:pPr>
            <a:r>
              <a:rPr lang="en-US" sz="1800" b="1" dirty="0" err="1" smtClean="0">
                <a:solidFill>
                  <a:srgbClr val="002060"/>
                </a:solidFill>
                <a:latin typeface="Arial"/>
                <a:cs typeface="Times New Roman" pitchFamily="18" charset="0"/>
              </a:rPr>
              <a:t>Một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tiếng</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ào</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dữ</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dội</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Như</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một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đàn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cá</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voi</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lớn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sóng</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trào</a:t>
            </a:r>
            <a:r>
              <a:rPr lang="en-US" sz="1800" b="1" dirty="0" smtClean="0">
                <a:solidFill>
                  <a:srgbClr val="002060"/>
                </a:solidFill>
                <a:latin typeface="Arial"/>
                <a:cs typeface="Times New Roman" pitchFamily="18" charset="0"/>
              </a:rPr>
              <a:t> qua </a:t>
            </a:r>
            <a:r>
              <a:rPr lang="en-US" sz="1800" b="1" dirty="0" err="1" smtClean="0">
                <a:solidFill>
                  <a:srgbClr val="002060"/>
                </a:solidFill>
                <a:latin typeface="Arial"/>
                <a:cs typeface="Times New Roman" pitchFamily="18" charset="0"/>
              </a:rPr>
              <a:t>những</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cây</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vẹt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cao</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nhất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vụt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vào</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thân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đê</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rào</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rào</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Một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cuộc</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vật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lộn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dữ</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dội</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diễn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ra</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Một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bên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là</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biển</a:t>
            </a:r>
            <a:r>
              <a:rPr lang="en-US" sz="1800" b="1" dirty="0" smtClean="0">
                <a:solidFill>
                  <a:srgbClr val="002060"/>
                </a:solidFill>
                <a:latin typeface="Arial"/>
                <a:cs typeface="Times New Roman" pitchFamily="18" charset="0"/>
              </a:rPr>
              <a:t> , </a:t>
            </a:r>
            <a:r>
              <a:rPr lang="en-US" sz="1800" b="1" dirty="0" err="1" smtClean="0">
                <a:solidFill>
                  <a:srgbClr val="002060"/>
                </a:solidFill>
                <a:latin typeface="Arial"/>
                <a:cs typeface="Times New Roman" pitchFamily="18" charset="0"/>
              </a:rPr>
              <a:t>là</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gió</a:t>
            </a:r>
            <a:r>
              <a:rPr lang="en-US" sz="1800" b="1" dirty="0" smtClean="0">
                <a:solidFill>
                  <a:srgbClr val="002060"/>
                </a:solidFill>
                <a:latin typeface="Arial"/>
                <a:cs typeface="Times New Roman" pitchFamily="18" charset="0"/>
              </a:rPr>
              <a:t> , </a:t>
            </a:r>
            <a:r>
              <a:rPr lang="en-US" sz="1800" b="1" dirty="0" err="1" smtClean="0">
                <a:solidFill>
                  <a:srgbClr val="002060"/>
                </a:solidFill>
                <a:latin typeface="Arial"/>
                <a:cs typeface="Times New Roman" pitchFamily="18" charset="0"/>
              </a:rPr>
              <a:t>trong</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một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cơn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giận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dữ</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điển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cuồng</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Một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bên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là</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hàng</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ngàn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người</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với</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hai</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bàn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tay</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và</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những</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dụng</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cụ</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thô</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sơ</a:t>
            </a:r>
            <a:r>
              <a:rPr lang="en-US" sz="1800" b="1" dirty="0" smtClean="0">
                <a:solidFill>
                  <a:srgbClr val="002060"/>
                </a:solidFill>
                <a:latin typeface="Arial"/>
                <a:cs typeface="Times New Roman" pitchFamily="18" charset="0"/>
              </a:rPr>
              <a:t> , </a:t>
            </a:r>
            <a:r>
              <a:rPr lang="en-US" sz="1800" b="1" dirty="0" err="1" smtClean="0">
                <a:solidFill>
                  <a:srgbClr val="002060"/>
                </a:solidFill>
                <a:latin typeface="Arial"/>
                <a:cs typeface="Times New Roman" pitchFamily="18" charset="0"/>
              </a:rPr>
              <a:t>với</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tinh</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thần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quyết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tâm</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chống</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giữ</a:t>
            </a:r>
            <a:r>
              <a:rPr lang="en-US" sz="1800" b="1" dirty="0" smtClean="0">
                <a:solidFill>
                  <a:srgbClr val="002060"/>
                </a:solidFill>
                <a:latin typeface="Arial"/>
                <a:cs typeface="Times New Roman" pitchFamily="18" charset="0"/>
              </a:rPr>
              <a:t>.</a:t>
            </a:r>
          </a:p>
          <a:p>
            <a:pPr marL="0" indent="0" eaLnBrk="1" hangingPunct="1">
              <a:buFont typeface="Arial" charset="0"/>
              <a:buNone/>
              <a:defRPr/>
            </a:pPr>
            <a:r>
              <a:rPr lang="en-US" sz="1800" b="1" dirty="0" err="1" smtClean="0">
                <a:solidFill>
                  <a:srgbClr val="7030A0"/>
                </a:solidFill>
                <a:latin typeface="Arial"/>
                <a:cs typeface="Times New Roman" pitchFamily="18" charset="0"/>
              </a:rPr>
              <a:t>Một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tiếng</a:t>
            </a:r>
            <a:r>
              <a:rPr lang="en-US" sz="1800" b="1" dirty="0" smtClean="0">
                <a:solidFill>
                  <a:srgbClr val="7030A0"/>
                </a:solidFill>
                <a:latin typeface="Arial"/>
                <a:cs typeface="Times New Roman" pitchFamily="18" charset="0"/>
              </a:rPr>
              <a:t> reo to </a:t>
            </a:r>
            <a:r>
              <a:rPr lang="en-US" sz="1800" b="1" dirty="0" err="1" smtClean="0">
                <a:solidFill>
                  <a:srgbClr val="7030A0"/>
                </a:solidFill>
                <a:latin typeface="Arial"/>
                <a:cs typeface="Times New Roman" pitchFamily="18" charset="0"/>
              </a:rPr>
              <a:t>nổi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lên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rồi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ầm</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ầm</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hơn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hai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chục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thanh</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niên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cả</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nam</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lẫn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nữ</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mỗi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người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vác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một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củi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vẹt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nhảy</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xuống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dòng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nước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đang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cuốn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dữ</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Họ</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khoác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vai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nhau</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thành</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một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sợi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dây</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dài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lấy</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thân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mình</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ngăn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dòng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nước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mặn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Nước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quật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vào</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mặt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vào</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ngực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trào</a:t>
            </a:r>
            <a:r>
              <a:rPr lang="en-US" sz="1800" b="1" dirty="0" smtClean="0">
                <a:solidFill>
                  <a:srgbClr val="7030A0"/>
                </a:solidFill>
                <a:latin typeface="Arial"/>
                <a:cs typeface="Times New Roman" pitchFamily="18" charset="0"/>
              </a:rPr>
              <a:t> qua </a:t>
            </a:r>
            <a:r>
              <a:rPr lang="en-US" sz="1800" b="1" dirty="0" err="1" smtClean="0">
                <a:solidFill>
                  <a:srgbClr val="7030A0"/>
                </a:solidFill>
                <a:latin typeface="Arial"/>
                <a:cs typeface="Times New Roman" pitchFamily="18" charset="0"/>
              </a:rPr>
              <a:t>đầu</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hàng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rào</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sống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Họ</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ngụp</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xuống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trồi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lên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ngụp</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xuống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Trong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đám</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thanh</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niên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xung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kích</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có</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người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ngã</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có</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người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ngạt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Nhưng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những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bàn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tay</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khoác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vai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nhau</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vẫn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cứng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như</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sắt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và</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thân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hình</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họ</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cột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chặt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lấy</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những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cọc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tre</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đóng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chắc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dẻo</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như</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chão</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Tóc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dài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các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cô</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quấn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chặt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vào</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cổ</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các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cậu</a:t>
            </a:r>
            <a:r>
              <a:rPr lang="en-US" sz="1800" b="1" dirty="0" smtClean="0">
                <a:solidFill>
                  <a:srgbClr val="7030A0"/>
                </a:solidFill>
                <a:latin typeface="Arial"/>
                <a:cs typeface="Times New Roman" pitchFamily="18" charset="0"/>
              </a:rPr>
              <a:t> con </a:t>
            </a:r>
            <a:r>
              <a:rPr lang="en-US" sz="1800" b="1" dirty="0" err="1" smtClean="0">
                <a:solidFill>
                  <a:srgbClr val="7030A0"/>
                </a:solidFill>
                <a:latin typeface="Arial"/>
                <a:cs typeface="Times New Roman" pitchFamily="18" charset="0"/>
              </a:rPr>
              <a:t>trai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mồ</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hôi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như</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suối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hòa</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lẫn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với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nước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chát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mặn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Đám</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người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không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sợ</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chết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đã</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cứu</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được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quãng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đê</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sống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lại</a:t>
            </a:r>
            <a:r>
              <a:rPr lang="en-US" sz="1800" b="1" dirty="0" smtClean="0">
                <a:solidFill>
                  <a:srgbClr val="7030A0"/>
                </a:solidFill>
                <a:latin typeface="Arial"/>
                <a:cs typeface="Times New Roman" pitchFamily="18" charset="0"/>
              </a:rPr>
              <a:t>.</a:t>
            </a:r>
            <a:endParaRPr lang="en-US" sz="1800" b="1" dirty="0">
              <a:solidFill>
                <a:srgbClr val="7030A0"/>
              </a:solidFill>
              <a:latin typeface="Aria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3076">
                                            <p:txEl>
                                              <p:pRg st="1" end="1"/>
                                            </p:txEl>
                                          </p:spTgt>
                                        </p:tgtEl>
                                        <p:attrNameLst>
                                          <p:attrName>style.visibility</p:attrName>
                                        </p:attrNameLst>
                                      </p:cBhvr>
                                      <p:to>
                                        <p:strVal val="visible"/>
                                      </p:to>
                                    </p:set>
                                    <p:animEffect transition="in" filter="box(in)">
                                      <p:cBhvr>
                                        <p:cTn id="7" dur="500"/>
                                        <p:tgtEl>
                                          <p:spTgt spid="30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0" y="-228600"/>
            <a:ext cx="7772400" cy="1470025"/>
          </a:xfrm>
        </p:spPr>
        <p:txBody>
          <a:bodyPr/>
          <a:lstStyle/>
          <a:p>
            <a:pPr algn="l" eaLnBrk="1" hangingPunct="1"/>
            <a:r>
              <a:rPr lang="en-US" smtClean="0">
                <a:latin typeface="Arial" charset="0"/>
                <a:cs typeface="Times New Roman" pitchFamily="18" charset="0"/>
              </a:rPr>
              <a:t>Giải nghĩa từ :</a:t>
            </a:r>
          </a:p>
        </p:txBody>
      </p:sp>
      <p:pic>
        <p:nvPicPr>
          <p:cNvPr id="12291" name="Picture 1"/>
          <p:cNvPicPr>
            <a:picLocks noChangeAspect="1" noChangeArrowheads="1"/>
          </p:cNvPicPr>
          <p:nvPr/>
        </p:nvPicPr>
        <p:blipFill>
          <a:blip r:embed="rId2"/>
          <a:srcRect/>
          <a:stretch>
            <a:fillRect/>
          </a:stretch>
        </p:blipFill>
        <p:spPr bwMode="auto">
          <a:xfrm>
            <a:off x="457200" y="1752600"/>
            <a:ext cx="4038600" cy="2828925"/>
          </a:xfrm>
          <a:prstGeom prst="rect">
            <a:avLst/>
          </a:prstGeom>
          <a:noFill/>
          <a:ln w="9525">
            <a:noFill/>
            <a:miter lim="800000"/>
            <a:headEnd/>
            <a:tailEnd/>
          </a:ln>
        </p:spPr>
      </p:pic>
      <p:pic>
        <p:nvPicPr>
          <p:cNvPr id="12292" name="Picture 2"/>
          <p:cNvPicPr>
            <a:picLocks noChangeAspect="1" noChangeArrowheads="1"/>
          </p:cNvPicPr>
          <p:nvPr/>
        </p:nvPicPr>
        <p:blipFill>
          <a:blip r:embed="rId3"/>
          <a:srcRect/>
          <a:stretch>
            <a:fillRect/>
          </a:stretch>
        </p:blipFill>
        <p:spPr bwMode="auto">
          <a:xfrm>
            <a:off x="4667250" y="1676400"/>
            <a:ext cx="4476750" cy="3057525"/>
          </a:xfrm>
          <a:prstGeom prst="rect">
            <a:avLst/>
          </a:prstGeom>
          <a:noFill/>
          <a:ln w="9525">
            <a:noFill/>
            <a:miter lim="800000"/>
            <a:headEnd/>
            <a:tailEnd/>
          </a:ln>
        </p:spPr>
      </p:pic>
      <p:sp>
        <p:nvSpPr>
          <p:cNvPr id="12293" name="TextBox 5"/>
          <p:cNvSpPr txBox="1">
            <a:spLocks noChangeArrowheads="1"/>
          </p:cNvSpPr>
          <p:nvPr/>
        </p:nvSpPr>
        <p:spPr bwMode="auto">
          <a:xfrm>
            <a:off x="3429000" y="914400"/>
            <a:ext cx="2667000" cy="646113"/>
          </a:xfrm>
          <a:prstGeom prst="rect">
            <a:avLst/>
          </a:prstGeom>
          <a:noFill/>
          <a:ln w="9525">
            <a:noFill/>
            <a:miter lim="800000"/>
            <a:headEnd/>
            <a:tailEnd/>
          </a:ln>
        </p:spPr>
        <p:txBody>
          <a:bodyPr>
            <a:spAutoFit/>
          </a:bodyPr>
          <a:lstStyle/>
          <a:p>
            <a:r>
              <a:rPr lang="en-US" sz="3600">
                <a:solidFill>
                  <a:srgbClr val="C00000"/>
                </a:solidFill>
              </a:rPr>
              <a:t>Cá mập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l" eaLnBrk="1" hangingPunct="1"/>
            <a:r>
              <a:rPr lang="en-US" smtClean="0">
                <a:latin typeface="Arial" charset="0"/>
                <a:cs typeface="Times New Roman" pitchFamily="18" charset="0"/>
              </a:rPr>
              <a:t>Giải nghĩa từ :</a:t>
            </a:r>
            <a:endParaRPr lang="en-US" smtClean="0">
              <a:latin typeface="Arial" charset="0"/>
            </a:endParaRPr>
          </a:p>
        </p:txBody>
      </p:sp>
      <p:pic>
        <p:nvPicPr>
          <p:cNvPr id="13315" name="Picture 3"/>
          <p:cNvPicPr>
            <a:picLocks noChangeAspect="1" noChangeArrowheads="1"/>
          </p:cNvPicPr>
          <p:nvPr/>
        </p:nvPicPr>
        <p:blipFill>
          <a:blip r:embed="rId2"/>
          <a:srcRect/>
          <a:stretch>
            <a:fillRect/>
          </a:stretch>
        </p:blipFill>
        <p:spPr bwMode="auto">
          <a:xfrm>
            <a:off x="4648200" y="2438400"/>
            <a:ext cx="4038600" cy="2822575"/>
          </a:xfrm>
          <a:prstGeom prst="rect">
            <a:avLst/>
          </a:prstGeom>
          <a:noFill/>
          <a:ln w="9525">
            <a:noFill/>
            <a:miter lim="800000"/>
            <a:headEnd/>
            <a:tailEnd/>
          </a:ln>
        </p:spPr>
      </p:pic>
      <p:pic>
        <p:nvPicPr>
          <p:cNvPr id="13316" name="Picture 4"/>
          <p:cNvPicPr>
            <a:picLocks noChangeAspect="1" noChangeArrowheads="1"/>
          </p:cNvPicPr>
          <p:nvPr/>
        </p:nvPicPr>
        <p:blipFill>
          <a:blip r:embed="rId3"/>
          <a:srcRect/>
          <a:stretch>
            <a:fillRect/>
          </a:stretch>
        </p:blipFill>
        <p:spPr bwMode="auto">
          <a:xfrm>
            <a:off x="914400" y="1676400"/>
            <a:ext cx="3086100" cy="4114800"/>
          </a:xfrm>
          <a:prstGeom prst="rect">
            <a:avLst/>
          </a:prstGeom>
          <a:noFill/>
          <a:ln w="9525">
            <a:noFill/>
            <a:miter lim="800000"/>
            <a:headEnd/>
            <a:tailEnd/>
          </a:ln>
        </p:spPr>
      </p:pic>
      <p:sp>
        <p:nvSpPr>
          <p:cNvPr id="13317" name="TextBox 6"/>
          <p:cNvSpPr txBox="1">
            <a:spLocks noChangeArrowheads="1"/>
          </p:cNvSpPr>
          <p:nvPr/>
        </p:nvSpPr>
        <p:spPr bwMode="auto">
          <a:xfrm>
            <a:off x="3657600" y="1066800"/>
            <a:ext cx="2667000" cy="646113"/>
          </a:xfrm>
          <a:prstGeom prst="rect">
            <a:avLst/>
          </a:prstGeom>
          <a:noFill/>
          <a:ln w="9525">
            <a:noFill/>
            <a:miter lim="800000"/>
            <a:headEnd/>
            <a:tailEnd/>
          </a:ln>
        </p:spPr>
        <p:txBody>
          <a:bodyPr>
            <a:spAutoFit/>
          </a:bodyPr>
          <a:lstStyle/>
          <a:p>
            <a:r>
              <a:rPr lang="en-US" sz="3600">
                <a:solidFill>
                  <a:srgbClr val="C00000"/>
                </a:solidFill>
              </a:rPr>
              <a:t>Cây vẹt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l" eaLnBrk="1" hangingPunct="1"/>
            <a:r>
              <a:rPr lang="en-US" smtClean="0">
                <a:latin typeface="Arial" charset="0"/>
                <a:cs typeface="Times New Roman" pitchFamily="18" charset="0"/>
              </a:rPr>
              <a:t>Giải nghĩa từ :</a:t>
            </a:r>
            <a:endParaRPr lang="en-US" smtClean="0">
              <a:latin typeface="Arial" charset="0"/>
            </a:endParaRPr>
          </a:p>
        </p:txBody>
      </p:sp>
      <p:pic>
        <p:nvPicPr>
          <p:cNvPr id="14339" name="Picture 2"/>
          <p:cNvPicPr>
            <a:picLocks noChangeAspect="1" noChangeArrowheads="1"/>
          </p:cNvPicPr>
          <p:nvPr/>
        </p:nvPicPr>
        <p:blipFill>
          <a:blip r:embed="rId2"/>
          <a:srcRect/>
          <a:stretch>
            <a:fillRect/>
          </a:stretch>
        </p:blipFill>
        <p:spPr bwMode="auto">
          <a:xfrm>
            <a:off x="4953000" y="2057400"/>
            <a:ext cx="3810000" cy="2543175"/>
          </a:xfrm>
          <a:prstGeom prst="rect">
            <a:avLst/>
          </a:prstGeom>
          <a:noFill/>
          <a:ln w="9525">
            <a:noFill/>
            <a:miter lim="800000"/>
            <a:headEnd/>
            <a:tailEnd/>
          </a:ln>
        </p:spPr>
      </p:pic>
      <p:pic>
        <p:nvPicPr>
          <p:cNvPr id="14340" name="Picture 3"/>
          <p:cNvPicPr>
            <a:picLocks noChangeAspect="1" noChangeArrowheads="1"/>
          </p:cNvPicPr>
          <p:nvPr/>
        </p:nvPicPr>
        <p:blipFill>
          <a:blip r:embed="rId3"/>
          <a:srcRect/>
          <a:stretch>
            <a:fillRect/>
          </a:stretch>
        </p:blipFill>
        <p:spPr bwMode="auto">
          <a:xfrm>
            <a:off x="533400" y="1905000"/>
            <a:ext cx="3886200" cy="2911475"/>
          </a:xfrm>
          <a:prstGeom prst="rect">
            <a:avLst/>
          </a:prstGeom>
          <a:noFill/>
          <a:ln w="9525">
            <a:noFill/>
            <a:miter lim="800000"/>
            <a:headEnd/>
            <a:tailEnd/>
          </a:ln>
        </p:spPr>
      </p:pic>
      <p:sp>
        <p:nvSpPr>
          <p:cNvPr id="14341" name="TextBox 5"/>
          <p:cNvSpPr txBox="1">
            <a:spLocks noChangeArrowheads="1"/>
          </p:cNvSpPr>
          <p:nvPr/>
        </p:nvSpPr>
        <p:spPr bwMode="auto">
          <a:xfrm>
            <a:off x="3276600" y="1143000"/>
            <a:ext cx="2667000" cy="646113"/>
          </a:xfrm>
          <a:prstGeom prst="rect">
            <a:avLst/>
          </a:prstGeom>
          <a:noFill/>
          <a:ln w="9525">
            <a:noFill/>
            <a:miter lim="800000"/>
            <a:headEnd/>
            <a:tailEnd/>
          </a:ln>
        </p:spPr>
        <p:txBody>
          <a:bodyPr>
            <a:spAutoFit/>
          </a:bodyPr>
          <a:lstStyle/>
          <a:p>
            <a:r>
              <a:rPr lang="en-US" sz="3600">
                <a:solidFill>
                  <a:srgbClr val="C00000"/>
                </a:solidFill>
              </a:rPr>
              <a:t>Dây chão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762000" y="1981200"/>
            <a:ext cx="8229600" cy="1143000"/>
          </a:xfrm>
        </p:spPr>
        <p:txBody>
          <a:bodyPr/>
          <a:lstStyle/>
          <a:p>
            <a:r>
              <a:rPr lang="en-US" sz="6600" smtClean="0">
                <a:latin typeface="Arial" charset="0"/>
                <a:cs typeface="Times New Roman" pitchFamily="18" charset="0"/>
              </a:rPr>
              <a:t>Tìm hiểu bài </a:t>
            </a:r>
          </a:p>
        </p:txBody>
      </p:sp>
      <p:sp>
        <p:nvSpPr>
          <p:cNvPr id="4" name="Rectangle 3"/>
          <p:cNvSpPr/>
          <p:nvPr/>
        </p:nvSpPr>
        <p:spPr>
          <a:xfrm>
            <a:off x="1676400" y="1066800"/>
            <a:ext cx="6248400" cy="3200400"/>
          </a:xfrm>
          <a:prstGeom prst="rect">
            <a:avLst/>
          </a:prstGeom>
          <a:noFill/>
          <a:ln w="38100"/>
          <a:effectLst>
            <a:glow rad="101600">
              <a:schemeClr val="accent1">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2238"/>
            <a:ext cx="8991600" cy="4525962"/>
          </a:xfrm>
        </p:spPr>
        <p:txBody>
          <a:bodyPr/>
          <a:lstStyle/>
          <a:p>
            <a:pPr marL="0" indent="0" eaLnBrk="1" hangingPunct="1">
              <a:lnSpc>
                <a:spcPct val="150000"/>
              </a:lnSpc>
              <a:buFont typeface="Arial" charset="0"/>
              <a:buNone/>
            </a:pPr>
            <a:r>
              <a:rPr lang="en-US" b="1" smtClean="0">
                <a:solidFill>
                  <a:srgbClr val="C00000"/>
                </a:solidFill>
                <a:latin typeface="Arial" charset="0"/>
                <a:cs typeface="Times New Roman" pitchFamily="18" charset="0"/>
              </a:rPr>
              <a:t>Mặt trời lên cao dần. Gió bắt đầu mạnh. Gió lên nước biển càng dữ.Khoảng mênh mông ầm ĩ càng lan rộng mãi vào. Biển cả muốn nuốt tươi con đê mỏng manh như con mập đớp con cá chim nhỏ bé. </a:t>
            </a:r>
          </a:p>
          <a:p>
            <a:pPr marL="0" indent="0" eaLnBrk="1" hangingPunct="1">
              <a:lnSpc>
                <a:spcPct val="150000"/>
              </a:lnSpc>
            </a:pPr>
            <a:endParaRPr lang="en-US" smtClean="0">
              <a:latin typeface="Arial" charset="0"/>
            </a:endParaRPr>
          </a:p>
        </p:txBody>
      </p:sp>
      <p:sp>
        <p:nvSpPr>
          <p:cNvPr id="4" name="Rectangle 3"/>
          <p:cNvSpPr>
            <a:spLocks noChangeArrowheads="1"/>
          </p:cNvSpPr>
          <p:nvPr/>
        </p:nvSpPr>
        <p:spPr bwMode="auto">
          <a:xfrm>
            <a:off x="304800" y="3810000"/>
            <a:ext cx="8839200" cy="1200150"/>
          </a:xfrm>
          <a:prstGeom prst="rect">
            <a:avLst/>
          </a:prstGeom>
          <a:noFill/>
          <a:ln w="9525">
            <a:noFill/>
            <a:miter lim="800000"/>
            <a:headEnd/>
            <a:tailEnd/>
          </a:ln>
        </p:spPr>
        <p:txBody>
          <a:bodyPr>
            <a:spAutoFit/>
          </a:bodyPr>
          <a:lstStyle/>
          <a:p>
            <a:r>
              <a:rPr lang="en-US" sz="3600">
                <a:cs typeface="Times New Roman" pitchFamily="18" charset="0"/>
              </a:rPr>
              <a:t>Tìm những hình ảnh nói lên sự đe dọa của cơn bão biển ?</a:t>
            </a:r>
          </a:p>
        </p:txBody>
      </p:sp>
      <p:cxnSp>
        <p:nvCxnSpPr>
          <p:cNvPr id="8" name="Straight Connector 7"/>
          <p:cNvCxnSpPr/>
          <p:nvPr/>
        </p:nvCxnSpPr>
        <p:spPr>
          <a:xfrm>
            <a:off x="4038600" y="914400"/>
            <a:ext cx="3048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8600" y="3124200"/>
            <a:ext cx="86868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76600" y="2286000"/>
            <a:ext cx="5334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28600" y="1600200"/>
            <a:ext cx="3048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7416" name="Rectangle 8"/>
          <p:cNvSpPr>
            <a:spLocks noChangeArrowheads="1"/>
          </p:cNvSpPr>
          <p:nvPr/>
        </p:nvSpPr>
        <p:spPr bwMode="auto">
          <a:xfrm>
            <a:off x="228600" y="4783138"/>
            <a:ext cx="8534400" cy="2062162"/>
          </a:xfrm>
          <a:prstGeom prst="rect">
            <a:avLst/>
          </a:prstGeom>
          <a:noFill/>
          <a:ln w="9525">
            <a:noFill/>
            <a:miter lim="800000"/>
            <a:headEnd/>
            <a:tailEnd/>
          </a:ln>
        </p:spPr>
        <p:txBody>
          <a:bodyPr anchor="ctr">
            <a:spAutoFit/>
          </a:bodyPr>
          <a:lstStyle/>
          <a:p>
            <a:r>
              <a:rPr lang="en-US" sz="3200">
                <a:ea typeface="Calibri" pitchFamily="34" charset="0"/>
                <a:cs typeface="Times New Roman" pitchFamily="18" charset="0"/>
              </a:rPr>
              <a:t>Có biện pháp nghệ thuật nào được tác giả sử dụng để miêu tả sự đe dọa của cơn bão biển ? </a:t>
            </a:r>
          </a:p>
          <a:p>
            <a:endParaRPr lang="en-US" sz="3200">
              <a:ea typeface="Calibri" pitchFamily="34" charset="0"/>
              <a:cs typeface="Times New Roman" pitchFamily="18" charset="0"/>
            </a:endParaRPr>
          </a:p>
        </p:txBody>
      </p:sp>
      <p:sp>
        <p:nvSpPr>
          <p:cNvPr id="10" name="Rectangle 9"/>
          <p:cNvSpPr>
            <a:spLocks noChangeArrowheads="1"/>
          </p:cNvSpPr>
          <p:nvPr/>
        </p:nvSpPr>
        <p:spPr bwMode="auto">
          <a:xfrm>
            <a:off x="381000" y="5105400"/>
            <a:ext cx="6332538" cy="584200"/>
          </a:xfrm>
          <a:prstGeom prst="rect">
            <a:avLst/>
          </a:prstGeom>
          <a:noFill/>
          <a:ln w="9525">
            <a:noFill/>
            <a:miter lim="800000"/>
            <a:headEnd/>
            <a:tailEnd/>
          </a:ln>
        </p:spPr>
        <p:txBody>
          <a:bodyPr wrap="none">
            <a:spAutoFit/>
          </a:bodyPr>
          <a:lstStyle/>
          <a:p>
            <a:r>
              <a:rPr lang="en-US" sz="3200">
                <a:cs typeface="Times New Roman" pitchFamily="18" charset="0"/>
              </a:rPr>
              <a:t> Rút ra ý chính của đoạn 1 là  gì ?</a:t>
            </a:r>
          </a:p>
        </p:txBody>
      </p:sp>
      <p:sp>
        <p:nvSpPr>
          <p:cNvPr id="11" name="Rectangle 10"/>
          <p:cNvSpPr>
            <a:spLocks noChangeArrowheads="1"/>
          </p:cNvSpPr>
          <p:nvPr/>
        </p:nvSpPr>
        <p:spPr bwMode="auto">
          <a:xfrm>
            <a:off x="685800" y="5410200"/>
            <a:ext cx="6515100" cy="646113"/>
          </a:xfrm>
          <a:prstGeom prst="rect">
            <a:avLst/>
          </a:prstGeom>
          <a:noFill/>
          <a:ln w="9525">
            <a:noFill/>
            <a:miter lim="800000"/>
            <a:headEnd/>
            <a:tailEnd/>
          </a:ln>
        </p:spPr>
        <p:txBody>
          <a:bodyPr wrap="none">
            <a:spAutoFit/>
          </a:bodyPr>
          <a:lstStyle/>
          <a:p>
            <a:r>
              <a:rPr lang="en-US" sz="3600">
                <a:cs typeface="Times New Roman" pitchFamily="18" charset="0"/>
              </a:rPr>
              <a:t>Đoạn 1 : Cơn bão biển đe dọa.</a:t>
            </a:r>
            <a:endParaRPr lang="en-US" sz="3600"/>
          </a:p>
        </p:txBody>
      </p:sp>
      <p:pic>
        <p:nvPicPr>
          <p:cNvPr id="12" name="Picture 8"/>
          <p:cNvPicPr>
            <a:picLocks noChangeAspect="1" noChangeArrowheads="1"/>
          </p:cNvPicPr>
          <p:nvPr/>
        </p:nvPicPr>
        <p:blipFill>
          <a:blip r:embed="rId2"/>
          <a:srcRect/>
          <a:stretch>
            <a:fillRect/>
          </a:stretch>
        </p:blipFill>
        <p:spPr bwMode="auto">
          <a:xfrm>
            <a:off x="1600200" y="0"/>
            <a:ext cx="5329238" cy="3886200"/>
          </a:xfrm>
          <a:prstGeom prst="rect">
            <a:avLst/>
          </a:prstGeom>
          <a:noFill/>
          <a:ln w="9525">
            <a:noFill/>
            <a:miter lim="800000"/>
            <a:headEnd/>
            <a:tailEnd/>
          </a:ln>
        </p:spPr>
      </p:pic>
      <p:pic>
        <p:nvPicPr>
          <p:cNvPr id="13" name="Picture 9"/>
          <p:cNvPicPr>
            <a:picLocks noChangeAspect="1" noChangeArrowheads="1"/>
          </p:cNvPicPr>
          <p:nvPr/>
        </p:nvPicPr>
        <p:blipFill>
          <a:blip r:embed="rId3"/>
          <a:srcRect/>
          <a:stretch>
            <a:fillRect/>
          </a:stretch>
        </p:blipFill>
        <p:spPr bwMode="auto">
          <a:xfrm>
            <a:off x="1676400" y="0"/>
            <a:ext cx="5410200" cy="3944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9"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3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2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2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7416"/>
                                        </p:tgtEl>
                                        <p:attrNameLst>
                                          <p:attrName>style.visibility</p:attrName>
                                        </p:attrNameLst>
                                      </p:cBhvr>
                                      <p:to>
                                        <p:strVal val="visible"/>
                                      </p:to>
                                    </p:set>
                                    <p:anim calcmode="lin" valueType="num">
                                      <p:cBhvr additive="base">
                                        <p:cTn id="33" dur="500" fill="hold"/>
                                        <p:tgtEl>
                                          <p:spTgt spid="17416"/>
                                        </p:tgtEl>
                                        <p:attrNameLst>
                                          <p:attrName>ppt_x</p:attrName>
                                        </p:attrNameLst>
                                      </p:cBhvr>
                                      <p:tavLst>
                                        <p:tav tm="0">
                                          <p:val>
                                            <p:strVal val="0-#ppt_w/2"/>
                                          </p:val>
                                        </p:tav>
                                        <p:tav tm="100000">
                                          <p:val>
                                            <p:strVal val="#ppt_x"/>
                                          </p:val>
                                        </p:tav>
                                      </p:tavLst>
                                    </p:anim>
                                    <p:anim calcmode="lin" valueType="num">
                                      <p:cBhvr additive="base">
                                        <p:cTn id="34" dur="500" fill="hold"/>
                                        <p:tgtEl>
                                          <p:spTgt spid="17416"/>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xit" presetSubtype="4" fill="hold" grpId="1" nodeType="clickEffect">
                                  <p:stCondLst>
                                    <p:cond delay="0"/>
                                  </p:stCondLst>
                                  <p:childTnLst>
                                    <p:anim calcmode="lin" valueType="num">
                                      <p:cBhvr additive="base">
                                        <p:cTn id="38" dur="500"/>
                                        <p:tgtEl>
                                          <p:spTgt spid="17416"/>
                                        </p:tgtEl>
                                        <p:attrNameLst>
                                          <p:attrName>ppt_x</p:attrName>
                                        </p:attrNameLst>
                                      </p:cBhvr>
                                      <p:tavLst>
                                        <p:tav tm="0">
                                          <p:val>
                                            <p:strVal val="ppt_x"/>
                                          </p:val>
                                        </p:tav>
                                        <p:tav tm="100000">
                                          <p:val>
                                            <p:strVal val="ppt_x"/>
                                          </p:val>
                                        </p:tav>
                                      </p:tavLst>
                                    </p:anim>
                                    <p:anim calcmode="lin" valueType="num">
                                      <p:cBhvr additive="base">
                                        <p:cTn id="39" dur="500"/>
                                        <p:tgtEl>
                                          <p:spTgt spid="17416"/>
                                        </p:tgtEl>
                                        <p:attrNameLst>
                                          <p:attrName>ppt_y</p:attrName>
                                        </p:attrNameLst>
                                      </p:cBhvr>
                                      <p:tavLst>
                                        <p:tav tm="0">
                                          <p:val>
                                            <p:strVal val="ppt_y"/>
                                          </p:val>
                                        </p:tav>
                                        <p:tav tm="100000">
                                          <p:val>
                                            <p:strVal val="1+ppt_h/2"/>
                                          </p:val>
                                        </p:tav>
                                      </p:tavLst>
                                    </p:anim>
                                    <p:set>
                                      <p:cBhvr>
                                        <p:cTn id="40" dur="1" fill="hold">
                                          <p:stCondLst>
                                            <p:cond delay="499"/>
                                          </p:stCondLst>
                                        </p:cTn>
                                        <p:tgtEl>
                                          <p:spTgt spid="17416"/>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0-#ppt_w/2"/>
                                          </p:val>
                                        </p:tav>
                                        <p:tav tm="100000">
                                          <p:val>
                                            <p:strVal val="#ppt_x"/>
                                          </p:val>
                                        </p:tav>
                                      </p:tavLst>
                                    </p:anim>
                                    <p:anim calcmode="lin" valueType="num">
                                      <p:cBhvr additive="base">
                                        <p:cTn id="4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xit" presetSubtype="4" fill="hold" grpId="1" nodeType="clickEffect">
                                  <p:stCondLst>
                                    <p:cond delay="0"/>
                                  </p:stCondLst>
                                  <p:childTnLst>
                                    <p:anim calcmode="lin" valueType="num">
                                      <p:cBhvr additive="base">
                                        <p:cTn id="50" dur="500"/>
                                        <p:tgtEl>
                                          <p:spTgt spid="10"/>
                                        </p:tgtEl>
                                        <p:attrNameLst>
                                          <p:attrName>ppt_x</p:attrName>
                                        </p:attrNameLst>
                                      </p:cBhvr>
                                      <p:tavLst>
                                        <p:tav tm="0">
                                          <p:val>
                                            <p:strVal val="ppt_x"/>
                                          </p:val>
                                        </p:tav>
                                        <p:tav tm="100000">
                                          <p:val>
                                            <p:strVal val="ppt_x"/>
                                          </p:val>
                                        </p:tav>
                                      </p:tavLst>
                                    </p:anim>
                                    <p:anim calcmode="lin" valueType="num">
                                      <p:cBhvr additive="base">
                                        <p:cTn id="51" dur="500"/>
                                        <p:tgtEl>
                                          <p:spTgt spid="10"/>
                                        </p:tgtEl>
                                        <p:attrNameLst>
                                          <p:attrName>ppt_y</p:attrName>
                                        </p:attrNameLst>
                                      </p:cBhvr>
                                      <p:tavLst>
                                        <p:tav tm="0">
                                          <p:val>
                                            <p:strVal val="ppt_y"/>
                                          </p:val>
                                        </p:tav>
                                        <p:tav tm="100000">
                                          <p:val>
                                            <p:strVal val="1+ppt_h/2"/>
                                          </p:val>
                                        </p:tav>
                                      </p:tavLst>
                                    </p:anim>
                                    <p:set>
                                      <p:cBhvr>
                                        <p:cTn id="52" dur="1" fill="hold">
                                          <p:stCondLst>
                                            <p:cond delay="499"/>
                                          </p:stCondLst>
                                        </p:cTn>
                                        <p:tgtEl>
                                          <p:spTgt spid="10"/>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0-#ppt_w/2"/>
                                          </p:val>
                                        </p:tav>
                                        <p:tav tm="100000">
                                          <p:val>
                                            <p:strVal val="#ppt_x"/>
                                          </p:val>
                                        </p:tav>
                                      </p:tavLst>
                                    </p:anim>
                                    <p:anim calcmode="lin" valueType="num">
                                      <p:cBhvr additive="base">
                                        <p:cTn id="6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xit" presetSubtype="2" fill="hold" nodeType="clickEffect">
                                  <p:stCondLst>
                                    <p:cond delay="0"/>
                                  </p:stCondLst>
                                  <p:childTnLst>
                                    <p:anim calcmode="lin" valueType="num">
                                      <p:cBhvr additive="base">
                                        <p:cTn id="68" dur="500"/>
                                        <p:tgtEl>
                                          <p:spTgt spid="12"/>
                                        </p:tgtEl>
                                        <p:attrNameLst>
                                          <p:attrName>ppt_x</p:attrName>
                                        </p:attrNameLst>
                                      </p:cBhvr>
                                      <p:tavLst>
                                        <p:tav tm="0">
                                          <p:val>
                                            <p:strVal val="ppt_x"/>
                                          </p:val>
                                        </p:tav>
                                        <p:tav tm="100000">
                                          <p:val>
                                            <p:strVal val="1+ppt_w/2"/>
                                          </p:val>
                                        </p:tav>
                                      </p:tavLst>
                                    </p:anim>
                                    <p:anim calcmode="lin" valueType="num">
                                      <p:cBhvr additive="base">
                                        <p:cTn id="69" dur="500"/>
                                        <p:tgtEl>
                                          <p:spTgt spid="12"/>
                                        </p:tgtEl>
                                        <p:attrNameLst>
                                          <p:attrName>ppt_y</p:attrName>
                                        </p:attrNameLst>
                                      </p:cBhvr>
                                      <p:tavLst>
                                        <p:tav tm="0">
                                          <p:val>
                                            <p:strVal val="ppt_y"/>
                                          </p:val>
                                        </p:tav>
                                        <p:tav tm="100000">
                                          <p:val>
                                            <p:strVal val="ppt_y"/>
                                          </p:val>
                                        </p:tav>
                                      </p:tavLst>
                                    </p:anim>
                                    <p:set>
                                      <p:cBhvr>
                                        <p:cTn id="70" dur="1" fill="hold">
                                          <p:stCondLst>
                                            <p:cond delay="499"/>
                                          </p:stCondLst>
                                        </p:cTn>
                                        <p:tgtEl>
                                          <p:spTgt spid="12"/>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8"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additive="base">
                                        <p:cTn id="75" dur="500" fill="hold"/>
                                        <p:tgtEl>
                                          <p:spTgt spid="13"/>
                                        </p:tgtEl>
                                        <p:attrNameLst>
                                          <p:attrName>ppt_x</p:attrName>
                                        </p:attrNameLst>
                                      </p:cBhvr>
                                      <p:tavLst>
                                        <p:tav tm="0">
                                          <p:val>
                                            <p:strVal val="0-#ppt_w/2"/>
                                          </p:val>
                                        </p:tav>
                                        <p:tav tm="100000">
                                          <p:val>
                                            <p:strVal val="#ppt_x"/>
                                          </p:val>
                                        </p:tav>
                                      </p:tavLst>
                                    </p:anim>
                                    <p:anim calcmode="lin" valueType="num">
                                      <p:cBhvr additive="base">
                                        <p:cTn id="7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xit" presetSubtype="2" fill="hold" nodeType="clickEffect">
                                  <p:stCondLst>
                                    <p:cond delay="0"/>
                                  </p:stCondLst>
                                  <p:childTnLst>
                                    <p:anim calcmode="lin" valueType="num">
                                      <p:cBhvr additive="base">
                                        <p:cTn id="80" dur="500"/>
                                        <p:tgtEl>
                                          <p:spTgt spid="13"/>
                                        </p:tgtEl>
                                        <p:attrNameLst>
                                          <p:attrName>ppt_x</p:attrName>
                                        </p:attrNameLst>
                                      </p:cBhvr>
                                      <p:tavLst>
                                        <p:tav tm="0">
                                          <p:val>
                                            <p:strVal val="ppt_x"/>
                                          </p:val>
                                        </p:tav>
                                        <p:tav tm="100000">
                                          <p:val>
                                            <p:strVal val="1+ppt_w/2"/>
                                          </p:val>
                                        </p:tav>
                                      </p:tavLst>
                                    </p:anim>
                                    <p:anim calcmode="lin" valueType="num">
                                      <p:cBhvr additive="base">
                                        <p:cTn id="81" dur="500"/>
                                        <p:tgtEl>
                                          <p:spTgt spid="13"/>
                                        </p:tgtEl>
                                        <p:attrNameLst>
                                          <p:attrName>ppt_y</p:attrName>
                                        </p:attrNameLst>
                                      </p:cBhvr>
                                      <p:tavLst>
                                        <p:tav tm="0">
                                          <p:val>
                                            <p:strVal val="ppt_y"/>
                                          </p:val>
                                        </p:tav>
                                        <p:tav tm="100000">
                                          <p:val>
                                            <p:strVal val="ppt_y"/>
                                          </p:val>
                                        </p:tav>
                                      </p:tavLst>
                                    </p:anim>
                                    <p:set>
                                      <p:cBhvr>
                                        <p:cTn id="8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autoUpdateAnimBg="0"/>
      <p:bldP spid="17416" grpId="0"/>
      <p:bldP spid="17416" grpId="1"/>
      <p:bldP spid="10" grpId="0"/>
      <p:bldP spid="10" grpId="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28600" y="152400"/>
            <a:ext cx="8915400" cy="6002338"/>
          </a:xfrm>
          <a:prstGeom prst="rect">
            <a:avLst/>
          </a:prstGeom>
          <a:noFill/>
          <a:ln w="9525">
            <a:noFill/>
            <a:miter lim="800000"/>
            <a:headEnd/>
            <a:tailEnd/>
          </a:ln>
        </p:spPr>
        <p:txBody>
          <a:bodyPr>
            <a:spAutoFit/>
          </a:bodyPr>
          <a:lstStyle/>
          <a:p>
            <a:pPr>
              <a:lnSpc>
                <a:spcPct val="150000"/>
              </a:lnSpc>
            </a:pPr>
            <a:r>
              <a:rPr lang="en-US" sz="3200" b="1">
                <a:solidFill>
                  <a:srgbClr val="002060"/>
                </a:solidFill>
                <a:cs typeface="Times New Roman" pitchFamily="18" charset="0"/>
              </a:rPr>
              <a:t>Một tiếng ào dữ dội.  Như một đàn cá voi lớn, sóng trào qua những cây vẹt cao  nhất, vụt vào thân đê rào rào.  Một cuộc vật lộn dữ dội diễn ra. Một bên là biển , là gió , trong một cơn giận dữ điển cuồng. Một bên là hàng ngàn người với hai bàn tay và những dụng cụ thô sơ , với tinh thần quyết tâm chống giữ.</a:t>
            </a:r>
          </a:p>
        </p:txBody>
      </p:sp>
      <p:sp>
        <p:nvSpPr>
          <p:cNvPr id="17411" name="Rectangle 3"/>
          <p:cNvSpPr>
            <a:spLocks noChangeArrowheads="1"/>
          </p:cNvSpPr>
          <p:nvPr/>
        </p:nvSpPr>
        <p:spPr bwMode="auto">
          <a:xfrm>
            <a:off x="228600" y="5486400"/>
            <a:ext cx="8305800" cy="1077913"/>
          </a:xfrm>
          <a:prstGeom prst="rect">
            <a:avLst/>
          </a:prstGeom>
          <a:noFill/>
          <a:ln w="9525">
            <a:noFill/>
            <a:miter lim="800000"/>
            <a:headEnd/>
            <a:tailEnd/>
          </a:ln>
        </p:spPr>
        <p:txBody>
          <a:bodyPr>
            <a:spAutoFit/>
          </a:bodyPr>
          <a:lstStyle/>
          <a:p>
            <a:r>
              <a:rPr lang="en-US" sz="3200">
                <a:cs typeface="Times New Roman" pitchFamily="18" charset="0"/>
              </a:rPr>
              <a:t>Tìm những hình ảnh miêu tả cuộc tấn công dữ dội của cơn bão biển ?</a:t>
            </a:r>
          </a:p>
        </p:txBody>
      </p:sp>
      <p:cxnSp>
        <p:nvCxnSpPr>
          <p:cNvPr id="5" name="Straight Connector 4"/>
          <p:cNvCxnSpPr/>
          <p:nvPr/>
        </p:nvCxnSpPr>
        <p:spPr>
          <a:xfrm>
            <a:off x="3962400" y="914400"/>
            <a:ext cx="4191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 y="1600200"/>
            <a:ext cx="6553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 y="2362200"/>
            <a:ext cx="2590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4800" y="3810000"/>
            <a:ext cx="1752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8600" y="3124200"/>
            <a:ext cx="4114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0" y="3124200"/>
            <a:ext cx="3886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086600" y="1600200"/>
            <a:ext cx="1219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rrowheads="1"/>
          </p:cNvSpPr>
          <p:nvPr/>
        </p:nvSpPr>
        <p:spPr bwMode="auto">
          <a:xfrm>
            <a:off x="0" y="5638800"/>
            <a:ext cx="8763000" cy="1077913"/>
          </a:xfrm>
          <a:prstGeom prst="rect">
            <a:avLst/>
          </a:prstGeom>
          <a:noFill/>
          <a:ln w="9525">
            <a:noFill/>
            <a:miter lim="800000"/>
            <a:headEnd/>
            <a:tailEnd/>
          </a:ln>
        </p:spPr>
        <p:txBody>
          <a:bodyPr>
            <a:spAutoFit/>
          </a:bodyPr>
          <a:lstStyle/>
          <a:p>
            <a:r>
              <a:rPr lang="en-US" sz="3200">
                <a:cs typeface="Times New Roman" pitchFamily="18" charset="0"/>
              </a:rPr>
              <a:t>Ở đoạn này, tác giả đã so sánh biển với con vật nào?</a:t>
            </a:r>
          </a:p>
        </p:txBody>
      </p:sp>
      <p:sp>
        <p:nvSpPr>
          <p:cNvPr id="18443" name="Rectangle 11"/>
          <p:cNvSpPr>
            <a:spLocks noChangeArrowheads="1"/>
          </p:cNvSpPr>
          <p:nvPr/>
        </p:nvSpPr>
        <p:spPr bwMode="auto">
          <a:xfrm>
            <a:off x="457200" y="5791200"/>
            <a:ext cx="4691063" cy="584200"/>
          </a:xfrm>
          <a:prstGeom prst="rect">
            <a:avLst/>
          </a:prstGeom>
          <a:noFill/>
          <a:ln w="9525">
            <a:noFill/>
            <a:miter lim="800000"/>
            <a:headEnd/>
            <a:tailEnd/>
          </a:ln>
        </p:spPr>
        <p:txBody>
          <a:bodyPr wrap="none" anchor="ctr">
            <a:spAutoFit/>
          </a:bodyPr>
          <a:lstStyle/>
          <a:p>
            <a:r>
              <a:rPr lang="en-US" sz="3200">
                <a:ea typeface="Calibri" pitchFamily="34" charset="0"/>
                <a:cs typeface="Times New Roman" pitchFamily="18" charset="0"/>
              </a:rPr>
              <a:t>Ta rút ra ý chính 2 là gì ?</a:t>
            </a:r>
            <a:endParaRPr lang="en-US" sz="4000">
              <a:ea typeface="Calibri" pitchFamily="34" charset="0"/>
              <a:cs typeface="Times New Roman" pitchFamily="18" charset="0"/>
            </a:endParaRPr>
          </a:p>
        </p:txBody>
      </p:sp>
      <p:sp>
        <p:nvSpPr>
          <p:cNvPr id="15" name="Rectangle 14"/>
          <p:cNvSpPr>
            <a:spLocks noChangeArrowheads="1"/>
          </p:cNvSpPr>
          <p:nvPr/>
        </p:nvSpPr>
        <p:spPr bwMode="auto">
          <a:xfrm>
            <a:off x="228600" y="5638800"/>
            <a:ext cx="9278938" cy="708025"/>
          </a:xfrm>
          <a:prstGeom prst="rect">
            <a:avLst/>
          </a:prstGeom>
          <a:noFill/>
          <a:ln w="9525">
            <a:noFill/>
            <a:miter lim="800000"/>
            <a:headEnd/>
            <a:tailEnd/>
          </a:ln>
        </p:spPr>
        <p:txBody>
          <a:bodyPr wrap="none">
            <a:spAutoFit/>
          </a:bodyPr>
          <a:lstStyle/>
          <a:p>
            <a:r>
              <a:rPr lang="en-US" sz="4000">
                <a:cs typeface="Times New Roman" pitchFamily="18" charset="0"/>
              </a:rPr>
              <a:t>Ý chính đoạn 2 :Cơn bão biển tấn công.</a:t>
            </a:r>
            <a:endParaRPr lang="en-US" sz="4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checkerboard(across)">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411"/>
                                        </p:tgtEl>
                                        <p:attrNameLst>
                                          <p:attrName>style.visibility</p:attrName>
                                        </p:attrNameLst>
                                      </p:cBhvr>
                                      <p:to>
                                        <p:strVal val="visible"/>
                                      </p:to>
                                    </p:set>
                                    <p:anim calcmode="lin" valueType="num">
                                      <p:cBhvr additive="base">
                                        <p:cTn id="12" dur="500" fill="hold"/>
                                        <p:tgtEl>
                                          <p:spTgt spid="17411"/>
                                        </p:tgtEl>
                                        <p:attrNameLst>
                                          <p:attrName>ppt_x</p:attrName>
                                        </p:attrNameLst>
                                      </p:cBhvr>
                                      <p:tavLst>
                                        <p:tav tm="0">
                                          <p:val>
                                            <p:strVal val="#ppt_x"/>
                                          </p:val>
                                        </p:tav>
                                        <p:tav tm="100000">
                                          <p:val>
                                            <p:strVal val="#ppt_x"/>
                                          </p:val>
                                        </p:tav>
                                      </p:tavLst>
                                    </p:anim>
                                    <p:anim calcmode="lin" valueType="num">
                                      <p:cBhvr additive="base">
                                        <p:cTn id="13"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xit" presetSubtype="4" fill="hold" grpId="1" nodeType="clickEffect">
                                  <p:stCondLst>
                                    <p:cond delay="0"/>
                                  </p:stCondLst>
                                  <p:childTnLst>
                                    <p:anim calcmode="lin" valueType="num">
                                      <p:cBhvr additive="base">
                                        <p:cTn id="17" dur="500"/>
                                        <p:tgtEl>
                                          <p:spTgt spid="17411"/>
                                        </p:tgtEl>
                                        <p:attrNameLst>
                                          <p:attrName>ppt_x</p:attrName>
                                        </p:attrNameLst>
                                      </p:cBhvr>
                                      <p:tavLst>
                                        <p:tav tm="0">
                                          <p:val>
                                            <p:strVal val="ppt_x"/>
                                          </p:val>
                                        </p:tav>
                                        <p:tav tm="100000">
                                          <p:val>
                                            <p:strVal val="ppt_x"/>
                                          </p:val>
                                        </p:tav>
                                      </p:tavLst>
                                    </p:anim>
                                    <p:anim calcmode="lin" valueType="num">
                                      <p:cBhvr additive="base">
                                        <p:cTn id="18" dur="500"/>
                                        <p:tgtEl>
                                          <p:spTgt spid="17411"/>
                                        </p:tgtEl>
                                        <p:attrNameLst>
                                          <p:attrName>ppt_y</p:attrName>
                                        </p:attrNameLst>
                                      </p:cBhvr>
                                      <p:tavLst>
                                        <p:tav tm="0">
                                          <p:val>
                                            <p:strVal val="ppt_y"/>
                                          </p:val>
                                        </p:tav>
                                        <p:tav tm="100000">
                                          <p:val>
                                            <p:strVal val="1+ppt_h/2"/>
                                          </p:val>
                                        </p:tav>
                                      </p:tavLst>
                                    </p:anim>
                                    <p:set>
                                      <p:cBhvr>
                                        <p:cTn id="19" dur="1" fill="hold">
                                          <p:stCondLst>
                                            <p:cond delay="499"/>
                                          </p:stCondLst>
                                        </p:cTn>
                                        <p:tgtEl>
                                          <p:spTgt spid="17411"/>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499"/>
                                          </p:stCondLst>
                                        </p:cTn>
                                        <p:tgtEl>
                                          <p:spTgt spid="5"/>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499"/>
                                          </p:stCondLst>
                                        </p:cTn>
                                        <p:tgtEl>
                                          <p:spTgt spid="7"/>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499"/>
                                          </p:stCondLst>
                                        </p:cTn>
                                        <p:tgtEl>
                                          <p:spTgt spid="30"/>
                                        </p:tgtEl>
                                        <p:attrNameLst>
                                          <p:attrName>style.visibility</p:attrName>
                                        </p:attrNameLst>
                                      </p:cBhvr>
                                      <p:to>
                                        <p:strVal val="visible"/>
                                      </p:to>
                                    </p:set>
                                  </p:childTnLst>
                                </p:cTn>
                              </p:par>
                            </p:childTnLst>
                          </p:cTn>
                        </p:par>
                        <p:par>
                          <p:cTn id="32" fill="hold" nodeType="afterGroup">
                            <p:stCondLst>
                              <p:cond delay="500"/>
                            </p:stCondLst>
                            <p:childTnLst>
                              <p:par>
                                <p:cTn id="33" presetID="1" presetClass="entr" presetSubtype="0" fill="hold" nodeType="afterEffect">
                                  <p:stCondLst>
                                    <p:cond delay="0"/>
                                  </p:stCondLst>
                                  <p:childTnLst>
                                    <p:set>
                                      <p:cBhvr>
                                        <p:cTn id="34" dur="1" fill="hold">
                                          <p:stCondLst>
                                            <p:cond delay="499"/>
                                          </p:stCondLst>
                                        </p:cTn>
                                        <p:tgtEl>
                                          <p:spTgt spid="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14"/>
                                        </p:tgtEl>
                                        <p:attrNameLst>
                                          <p:attrName>style.visibility</p:attrName>
                                        </p:attrNameLst>
                                      </p:cBhvr>
                                      <p:to>
                                        <p:strVal val="visible"/>
                                      </p:to>
                                    </p:set>
                                  </p:childTnLst>
                                </p:cTn>
                              </p:par>
                            </p:childTnLst>
                          </p:cTn>
                        </p:par>
                        <p:par>
                          <p:cTn id="43" fill="hold" nodeType="afterGroup">
                            <p:stCondLst>
                              <p:cond delay="500"/>
                            </p:stCondLst>
                            <p:childTnLst>
                              <p:par>
                                <p:cTn id="44" presetID="1" presetClass="entr" presetSubtype="0" fill="hold" nodeType="afterEffect">
                                  <p:stCondLst>
                                    <p:cond delay="0"/>
                                  </p:stCondLst>
                                  <p:childTnLst>
                                    <p:set>
                                      <p:cBhvr>
                                        <p:cTn id="45" dur="1" fill="hold">
                                          <p:stCondLst>
                                            <p:cond delay="499"/>
                                          </p:stCondLst>
                                        </p:cTn>
                                        <p:tgtEl>
                                          <p:spTgt spid="11"/>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xit" presetSubtype="4" fill="hold" grpId="1" nodeType="clickEffect">
                                  <p:stCondLst>
                                    <p:cond delay="0"/>
                                  </p:stCondLst>
                                  <p:childTnLst>
                                    <p:anim calcmode="lin" valueType="num">
                                      <p:cBhvr additive="base">
                                        <p:cTn id="55" dur="500"/>
                                        <p:tgtEl>
                                          <p:spTgt spid="12"/>
                                        </p:tgtEl>
                                        <p:attrNameLst>
                                          <p:attrName>ppt_x</p:attrName>
                                        </p:attrNameLst>
                                      </p:cBhvr>
                                      <p:tavLst>
                                        <p:tav tm="0">
                                          <p:val>
                                            <p:strVal val="ppt_x"/>
                                          </p:val>
                                        </p:tav>
                                        <p:tav tm="100000">
                                          <p:val>
                                            <p:strVal val="ppt_x"/>
                                          </p:val>
                                        </p:tav>
                                      </p:tavLst>
                                    </p:anim>
                                    <p:anim calcmode="lin" valueType="num">
                                      <p:cBhvr additive="base">
                                        <p:cTn id="56" dur="500"/>
                                        <p:tgtEl>
                                          <p:spTgt spid="12"/>
                                        </p:tgtEl>
                                        <p:attrNameLst>
                                          <p:attrName>ppt_y</p:attrName>
                                        </p:attrNameLst>
                                      </p:cBhvr>
                                      <p:tavLst>
                                        <p:tav tm="0">
                                          <p:val>
                                            <p:strVal val="ppt_y"/>
                                          </p:val>
                                        </p:tav>
                                        <p:tav tm="100000">
                                          <p:val>
                                            <p:strVal val="1+ppt_h/2"/>
                                          </p:val>
                                        </p:tav>
                                      </p:tavLst>
                                    </p:anim>
                                    <p:set>
                                      <p:cBhvr>
                                        <p:cTn id="57" dur="1" fill="hold">
                                          <p:stCondLst>
                                            <p:cond delay="499"/>
                                          </p:stCondLst>
                                        </p:cTn>
                                        <p:tgtEl>
                                          <p:spTgt spid="12"/>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8443"/>
                                        </p:tgtEl>
                                        <p:attrNameLst>
                                          <p:attrName>style.visibility</p:attrName>
                                        </p:attrNameLst>
                                      </p:cBhvr>
                                      <p:to>
                                        <p:strVal val="visible"/>
                                      </p:to>
                                    </p:set>
                                    <p:anim calcmode="lin" valueType="num">
                                      <p:cBhvr additive="base">
                                        <p:cTn id="62" dur="500" fill="hold"/>
                                        <p:tgtEl>
                                          <p:spTgt spid="18443"/>
                                        </p:tgtEl>
                                        <p:attrNameLst>
                                          <p:attrName>ppt_x</p:attrName>
                                        </p:attrNameLst>
                                      </p:cBhvr>
                                      <p:tavLst>
                                        <p:tav tm="0">
                                          <p:val>
                                            <p:strVal val="#ppt_x"/>
                                          </p:val>
                                        </p:tav>
                                        <p:tav tm="100000">
                                          <p:val>
                                            <p:strVal val="#ppt_x"/>
                                          </p:val>
                                        </p:tav>
                                      </p:tavLst>
                                    </p:anim>
                                    <p:anim calcmode="lin" valueType="num">
                                      <p:cBhvr additive="base">
                                        <p:cTn id="63" dur="500" fill="hold"/>
                                        <p:tgtEl>
                                          <p:spTgt spid="18443"/>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xit" presetSubtype="4" fill="hold" grpId="1" nodeType="clickEffect">
                                  <p:stCondLst>
                                    <p:cond delay="0"/>
                                  </p:stCondLst>
                                  <p:childTnLst>
                                    <p:anim calcmode="lin" valueType="num">
                                      <p:cBhvr additive="base">
                                        <p:cTn id="67" dur="500"/>
                                        <p:tgtEl>
                                          <p:spTgt spid="18443"/>
                                        </p:tgtEl>
                                        <p:attrNameLst>
                                          <p:attrName>ppt_x</p:attrName>
                                        </p:attrNameLst>
                                      </p:cBhvr>
                                      <p:tavLst>
                                        <p:tav tm="0">
                                          <p:val>
                                            <p:strVal val="ppt_x"/>
                                          </p:val>
                                        </p:tav>
                                        <p:tav tm="100000">
                                          <p:val>
                                            <p:strVal val="ppt_x"/>
                                          </p:val>
                                        </p:tav>
                                      </p:tavLst>
                                    </p:anim>
                                    <p:anim calcmode="lin" valueType="num">
                                      <p:cBhvr additive="base">
                                        <p:cTn id="68" dur="500"/>
                                        <p:tgtEl>
                                          <p:spTgt spid="18443"/>
                                        </p:tgtEl>
                                        <p:attrNameLst>
                                          <p:attrName>ppt_y</p:attrName>
                                        </p:attrNameLst>
                                      </p:cBhvr>
                                      <p:tavLst>
                                        <p:tav tm="0">
                                          <p:val>
                                            <p:strVal val="ppt_y"/>
                                          </p:val>
                                        </p:tav>
                                        <p:tav tm="100000">
                                          <p:val>
                                            <p:strVal val="1+ppt_h/2"/>
                                          </p:val>
                                        </p:tav>
                                      </p:tavLst>
                                    </p:anim>
                                    <p:set>
                                      <p:cBhvr>
                                        <p:cTn id="69" dur="1" fill="hold">
                                          <p:stCondLst>
                                            <p:cond delay="499"/>
                                          </p:stCondLst>
                                        </p:cTn>
                                        <p:tgtEl>
                                          <p:spTgt spid="18443"/>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1"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autoUpdateAnimBg="0"/>
      <p:bldP spid="17411" grpId="1"/>
      <p:bldP spid="12" grpId="0" autoUpdateAnimBg="0"/>
      <p:bldP spid="12" grpId="1"/>
      <p:bldP spid="18443" grpId="0"/>
      <p:bldP spid="18443" grpId="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228600" y="228600"/>
            <a:ext cx="8534400" cy="3170238"/>
          </a:xfrm>
          <a:prstGeom prst="rect">
            <a:avLst/>
          </a:prstGeom>
          <a:noFill/>
          <a:ln w="9525">
            <a:noFill/>
            <a:miter lim="800000"/>
            <a:headEnd/>
            <a:tailEnd/>
          </a:ln>
        </p:spPr>
        <p:txBody>
          <a:bodyPr>
            <a:spAutoFit/>
          </a:bodyPr>
          <a:lstStyle/>
          <a:p>
            <a:r>
              <a:rPr lang="en-US" sz="2000" b="1">
                <a:solidFill>
                  <a:srgbClr val="7030A0"/>
                </a:solidFill>
                <a:cs typeface="Times New Roman" pitchFamily="18" charset="0"/>
              </a:rPr>
              <a:t>Một tiếng reo to nổi lên, rồi ầm ầm,  hơn hai chục thanh niên cả nam lẫn nữ, mỗi người vác một củi vẹt, nhảy xuống dòng nước đang cuốn dữ.  Họ khoác vai nhau thành một sợi dây dài, lấy thân mình ngăn dòng nước mặn.  Nước quật vào mặt, vào ngực, trào qua đầu </a:t>
            </a:r>
            <a:r>
              <a:rPr lang="en-US" sz="2000" b="1">
                <a:solidFill>
                  <a:srgbClr val="FF0000"/>
                </a:solidFill>
                <a:cs typeface="Times New Roman" pitchFamily="18" charset="0"/>
              </a:rPr>
              <a:t>hàng rào sống</a:t>
            </a:r>
            <a:r>
              <a:rPr lang="en-US" sz="2000" b="1">
                <a:solidFill>
                  <a:srgbClr val="7030A0"/>
                </a:solidFill>
                <a:cs typeface="Times New Roman" pitchFamily="18" charset="0"/>
              </a:rPr>
              <a:t>.  Họ ngụp xuống, trồi lên, </a:t>
            </a:r>
            <a:r>
              <a:rPr lang="en-US" sz="2000" b="1">
                <a:solidFill>
                  <a:srgbClr val="FF0000"/>
                </a:solidFill>
                <a:cs typeface="Times New Roman" pitchFamily="18" charset="0"/>
              </a:rPr>
              <a:t>ngụp</a:t>
            </a:r>
            <a:r>
              <a:rPr lang="en-US" sz="2000" b="1">
                <a:solidFill>
                  <a:srgbClr val="7030A0"/>
                </a:solidFill>
                <a:cs typeface="Times New Roman" pitchFamily="18" charset="0"/>
              </a:rPr>
              <a:t> xuống.  Trong đám thanh niên xung kích có người ngã, có người ngạt. Nhưng những bàn tay khoác vai nhau vẫn cứng như sắt, và thân hình họ </a:t>
            </a:r>
            <a:r>
              <a:rPr lang="en-US" sz="2000" b="1">
                <a:solidFill>
                  <a:srgbClr val="FF0000"/>
                </a:solidFill>
                <a:cs typeface="Times New Roman" pitchFamily="18" charset="0"/>
              </a:rPr>
              <a:t>cột</a:t>
            </a:r>
            <a:r>
              <a:rPr lang="en-US" sz="2000" b="1">
                <a:solidFill>
                  <a:srgbClr val="7030A0"/>
                </a:solidFill>
                <a:cs typeface="Times New Roman" pitchFamily="18" charset="0"/>
              </a:rPr>
              <a:t> chặt lấy những cọc tre đóng chắc, dẻo như chão.  Tóc dài các cô quấn chặt vào cổ các cậu con trai, mồ hôi như suối, hòa lẫn với nước chát mặn.  Đám người không sợ chết đã cứu được quãng đê sống lại.</a:t>
            </a:r>
            <a:endParaRPr lang="en-US" sz="2000"/>
          </a:p>
        </p:txBody>
      </p:sp>
      <p:sp>
        <p:nvSpPr>
          <p:cNvPr id="4" name="Rectangle 3"/>
          <p:cNvSpPr>
            <a:spLocks noChangeArrowheads="1"/>
          </p:cNvSpPr>
          <p:nvPr/>
        </p:nvSpPr>
        <p:spPr bwMode="auto">
          <a:xfrm>
            <a:off x="304800" y="4419600"/>
            <a:ext cx="8229600" cy="954088"/>
          </a:xfrm>
          <a:prstGeom prst="rect">
            <a:avLst/>
          </a:prstGeom>
          <a:noFill/>
          <a:ln w="9525">
            <a:noFill/>
            <a:miter lim="800000"/>
            <a:headEnd/>
            <a:tailEnd/>
          </a:ln>
        </p:spPr>
        <p:txBody>
          <a:bodyPr>
            <a:spAutoFit/>
          </a:bodyPr>
          <a:lstStyle/>
          <a:p>
            <a:r>
              <a:rPr lang="en-US" sz="2800">
                <a:cs typeface="Times New Roman" pitchFamily="18" charset="0"/>
              </a:rPr>
              <a:t>Tìm những hành động của những người thanh niên chống lại cơn bão biển?</a:t>
            </a:r>
          </a:p>
        </p:txBody>
      </p:sp>
      <p:sp>
        <p:nvSpPr>
          <p:cNvPr id="5" name="Rectangle 4"/>
          <p:cNvSpPr>
            <a:spLocks noChangeArrowheads="1"/>
          </p:cNvSpPr>
          <p:nvPr/>
        </p:nvSpPr>
        <p:spPr bwMode="auto">
          <a:xfrm>
            <a:off x="304800" y="4419600"/>
            <a:ext cx="4989513" cy="584200"/>
          </a:xfrm>
          <a:prstGeom prst="rect">
            <a:avLst/>
          </a:prstGeom>
          <a:noFill/>
          <a:ln w="9525">
            <a:noFill/>
            <a:miter lim="800000"/>
            <a:headEnd/>
            <a:tailEnd/>
          </a:ln>
        </p:spPr>
        <p:txBody>
          <a:bodyPr wrap="none">
            <a:spAutoFit/>
          </a:bodyPr>
          <a:lstStyle/>
          <a:p>
            <a:r>
              <a:rPr lang="en-US" sz="3200">
                <a:cs typeface="Times New Roman" pitchFamily="18" charset="0"/>
              </a:rPr>
              <a:t>Hãy rút ra ý chính 3 là gì ?</a:t>
            </a:r>
          </a:p>
        </p:txBody>
      </p:sp>
      <p:sp>
        <p:nvSpPr>
          <p:cNvPr id="6" name="Rectangle 5"/>
          <p:cNvSpPr>
            <a:spLocks noChangeArrowheads="1"/>
          </p:cNvSpPr>
          <p:nvPr/>
        </p:nvSpPr>
        <p:spPr bwMode="auto">
          <a:xfrm>
            <a:off x="436563" y="4800600"/>
            <a:ext cx="8455025" cy="523875"/>
          </a:xfrm>
          <a:prstGeom prst="rect">
            <a:avLst/>
          </a:prstGeom>
          <a:noFill/>
          <a:ln w="9525">
            <a:noFill/>
            <a:miter lim="800000"/>
            <a:headEnd/>
            <a:tailEnd/>
          </a:ln>
        </p:spPr>
        <p:txBody>
          <a:bodyPr wrap="none">
            <a:spAutoFit/>
          </a:bodyPr>
          <a:lstStyle/>
          <a:p>
            <a:r>
              <a:rPr lang="en-US" sz="2800">
                <a:cs typeface="Times New Roman" pitchFamily="18" charset="0"/>
              </a:rPr>
              <a:t>Ý chính đoạn 3 :Con người chống lại cơn bão biển .</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1" nodeType="click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ctrTitle"/>
          </p:nvPr>
        </p:nvSpPr>
        <p:spPr>
          <a:xfrm>
            <a:off x="609600" y="1066800"/>
            <a:ext cx="8229600" cy="1470025"/>
          </a:xfrm>
        </p:spPr>
        <p:txBody>
          <a:bodyPr/>
          <a:lstStyle/>
          <a:p>
            <a:pPr algn="l" eaLnBrk="1" hangingPunct="1"/>
            <a:r>
              <a:rPr lang="en-US" sz="4000" smtClean="0">
                <a:solidFill>
                  <a:srgbClr val="FF0000"/>
                </a:solidFill>
                <a:latin typeface="Arial" charset="0"/>
                <a:cs typeface="Times New Roman" pitchFamily="18" charset="0"/>
              </a:rPr>
              <a:t>Bài Thắng biển đã miêu tả cuộc chiến đấu giữa con người và biển cả theo trình tự như thế nào ?</a:t>
            </a:r>
            <a:r>
              <a:rPr lang="en-US" smtClean="0">
                <a:latin typeface="Arial" charset="0"/>
                <a:cs typeface="Times New Roman" pitchFamily="18" charset="0"/>
              </a:rPr>
              <a:t/>
            </a:r>
            <a:br>
              <a:rPr lang="en-US" smtClean="0">
                <a:latin typeface="Arial" charset="0"/>
                <a:cs typeface="Times New Roman" pitchFamily="18" charset="0"/>
              </a:rPr>
            </a:br>
            <a:endParaRPr lang="en-US" smtClean="0">
              <a:latin typeface="Arial" charset="0"/>
              <a:cs typeface="Times New Roman" pitchFamily="18" charset="0"/>
            </a:endParaRPr>
          </a:p>
        </p:txBody>
      </p:sp>
      <p:sp>
        <p:nvSpPr>
          <p:cNvPr id="6" name="Subtitle 5"/>
          <p:cNvSpPr>
            <a:spLocks noGrp="1"/>
          </p:cNvSpPr>
          <p:nvPr>
            <p:ph type="subTitle" idx="1"/>
          </p:nvPr>
        </p:nvSpPr>
        <p:spPr>
          <a:xfrm>
            <a:off x="457200" y="3048000"/>
            <a:ext cx="8305800" cy="1752600"/>
          </a:xfrm>
        </p:spPr>
        <p:txBody>
          <a:bodyPr/>
          <a:lstStyle/>
          <a:p>
            <a:pPr algn="l" eaLnBrk="1" hangingPunct="1">
              <a:defRPr/>
            </a:pPr>
            <a:r>
              <a:rPr lang="en-US" dirty="0" smtClean="0">
                <a:solidFill>
                  <a:schemeClr val="tx1"/>
                </a:solidFill>
                <a:latin typeface="Arial"/>
                <a:cs typeface="Times New Roman" pitchFamily="18" charset="0"/>
              </a:rPr>
              <a:t>+ </a:t>
            </a:r>
            <a:r>
              <a:rPr lang="en-US" dirty="0" err="1" smtClean="0">
                <a:solidFill>
                  <a:schemeClr val="tx1"/>
                </a:solidFill>
                <a:latin typeface="Arial"/>
                <a:cs typeface="Times New Roman" pitchFamily="18" charset="0"/>
              </a:rPr>
              <a:t>Đoạn</a:t>
            </a:r>
            <a:r>
              <a:rPr lang="en-US" dirty="0" smtClean="0">
                <a:solidFill>
                  <a:schemeClr val="tx1"/>
                </a:solidFill>
                <a:latin typeface="Arial"/>
                <a:cs typeface="Times New Roman" pitchFamily="18" charset="0"/>
              </a:rPr>
              <a:t> 1 : </a:t>
            </a:r>
            <a:r>
              <a:rPr lang="en-US" dirty="0" err="1" smtClean="0">
                <a:solidFill>
                  <a:schemeClr val="tx1"/>
                </a:solidFill>
                <a:latin typeface="Arial"/>
                <a:cs typeface="Times New Roman" pitchFamily="18" charset="0"/>
              </a:rPr>
              <a:t>Cơn</a:t>
            </a:r>
            <a:r>
              <a:rPr lang="en-US" dirty="0" smtClean="0">
                <a:solidFill>
                  <a:schemeClr val="tx1"/>
                </a:solidFill>
                <a:latin typeface="Arial"/>
                <a:cs typeface="Times New Roman" pitchFamily="18" charset="0"/>
              </a:rPr>
              <a:t> </a:t>
            </a:r>
            <a:r>
              <a:rPr lang="en-US" dirty="0" err="1" smtClean="0">
                <a:solidFill>
                  <a:schemeClr val="tx1"/>
                </a:solidFill>
                <a:latin typeface="Arial"/>
                <a:cs typeface="Times New Roman" pitchFamily="18" charset="0"/>
              </a:rPr>
              <a:t>bão</a:t>
            </a:r>
            <a:r>
              <a:rPr lang="en-US" dirty="0" smtClean="0">
                <a:solidFill>
                  <a:schemeClr val="tx1"/>
                </a:solidFill>
                <a:latin typeface="Arial"/>
                <a:cs typeface="Times New Roman" pitchFamily="18" charset="0"/>
              </a:rPr>
              <a:t> </a:t>
            </a:r>
            <a:r>
              <a:rPr lang="en-US" dirty="0" err="1" smtClean="0">
                <a:solidFill>
                  <a:schemeClr val="tx1"/>
                </a:solidFill>
                <a:latin typeface="Arial"/>
                <a:cs typeface="Times New Roman" pitchFamily="18" charset="0"/>
              </a:rPr>
              <a:t>biển</a:t>
            </a:r>
            <a:r>
              <a:rPr lang="en-US" dirty="0" smtClean="0">
                <a:solidFill>
                  <a:schemeClr val="tx1"/>
                </a:solidFill>
                <a:latin typeface="Arial"/>
                <a:cs typeface="Times New Roman" pitchFamily="18" charset="0"/>
              </a:rPr>
              <a:t> </a:t>
            </a:r>
            <a:r>
              <a:rPr lang="en-US" dirty="0" err="1" smtClean="0">
                <a:solidFill>
                  <a:schemeClr val="tx1"/>
                </a:solidFill>
                <a:latin typeface="Arial"/>
                <a:cs typeface="Times New Roman" pitchFamily="18" charset="0"/>
              </a:rPr>
              <a:t>đe</a:t>
            </a:r>
            <a:r>
              <a:rPr lang="en-US" dirty="0" smtClean="0">
                <a:solidFill>
                  <a:schemeClr val="tx1"/>
                </a:solidFill>
                <a:latin typeface="Arial"/>
                <a:cs typeface="Times New Roman" pitchFamily="18" charset="0"/>
              </a:rPr>
              <a:t> </a:t>
            </a:r>
            <a:r>
              <a:rPr lang="en-US" dirty="0" err="1" smtClean="0">
                <a:solidFill>
                  <a:schemeClr val="tx1"/>
                </a:solidFill>
                <a:latin typeface="Arial"/>
                <a:cs typeface="Times New Roman" pitchFamily="18" charset="0"/>
              </a:rPr>
              <a:t>dọa</a:t>
            </a:r>
            <a:r>
              <a:rPr lang="en-US" dirty="0" smtClean="0">
                <a:solidFill>
                  <a:schemeClr val="tx1"/>
                </a:solidFill>
                <a:latin typeface="Arial"/>
                <a:cs typeface="Times New Roman" pitchFamily="18" charset="0"/>
              </a:rPr>
              <a:t>.</a:t>
            </a:r>
          </a:p>
          <a:p>
            <a:pPr algn="l" eaLnBrk="1" hangingPunct="1">
              <a:defRPr/>
            </a:pPr>
            <a:r>
              <a:rPr lang="en-US" dirty="0" smtClean="0">
                <a:solidFill>
                  <a:schemeClr val="tx1"/>
                </a:solidFill>
                <a:latin typeface="Arial"/>
                <a:cs typeface="Times New Roman" pitchFamily="18" charset="0"/>
              </a:rPr>
              <a:t>+ </a:t>
            </a:r>
            <a:r>
              <a:rPr lang="en-US" dirty="0" err="1" smtClean="0">
                <a:solidFill>
                  <a:schemeClr val="tx1"/>
                </a:solidFill>
                <a:latin typeface="Arial"/>
                <a:cs typeface="Times New Roman" pitchFamily="18" charset="0"/>
              </a:rPr>
              <a:t>Đoạn</a:t>
            </a:r>
            <a:r>
              <a:rPr lang="en-US" dirty="0" smtClean="0">
                <a:solidFill>
                  <a:schemeClr val="tx1"/>
                </a:solidFill>
                <a:latin typeface="Arial"/>
                <a:cs typeface="Times New Roman" pitchFamily="18" charset="0"/>
              </a:rPr>
              <a:t> 2 : </a:t>
            </a:r>
            <a:r>
              <a:rPr lang="en-US" dirty="0" err="1" smtClean="0">
                <a:solidFill>
                  <a:schemeClr val="tx1"/>
                </a:solidFill>
                <a:latin typeface="Arial"/>
                <a:cs typeface="Times New Roman" pitchFamily="18" charset="0"/>
              </a:rPr>
              <a:t>Cơn</a:t>
            </a:r>
            <a:r>
              <a:rPr lang="en-US" dirty="0" smtClean="0">
                <a:solidFill>
                  <a:schemeClr val="tx1"/>
                </a:solidFill>
                <a:latin typeface="Arial"/>
                <a:cs typeface="Times New Roman" pitchFamily="18" charset="0"/>
              </a:rPr>
              <a:t> </a:t>
            </a:r>
            <a:r>
              <a:rPr lang="en-US" dirty="0" err="1" smtClean="0">
                <a:solidFill>
                  <a:schemeClr val="tx1"/>
                </a:solidFill>
                <a:latin typeface="Arial"/>
                <a:cs typeface="Times New Roman" pitchFamily="18" charset="0"/>
              </a:rPr>
              <a:t>bão</a:t>
            </a:r>
            <a:r>
              <a:rPr lang="en-US" dirty="0" smtClean="0">
                <a:solidFill>
                  <a:schemeClr val="tx1"/>
                </a:solidFill>
                <a:latin typeface="Arial"/>
                <a:cs typeface="Times New Roman" pitchFamily="18" charset="0"/>
              </a:rPr>
              <a:t> </a:t>
            </a:r>
            <a:r>
              <a:rPr lang="en-US" dirty="0" err="1" smtClean="0">
                <a:solidFill>
                  <a:schemeClr val="tx1"/>
                </a:solidFill>
                <a:latin typeface="Arial"/>
                <a:cs typeface="Times New Roman" pitchFamily="18" charset="0"/>
              </a:rPr>
              <a:t>biển</a:t>
            </a:r>
            <a:r>
              <a:rPr lang="en-US" dirty="0" smtClean="0">
                <a:solidFill>
                  <a:schemeClr val="tx1"/>
                </a:solidFill>
                <a:latin typeface="Arial"/>
                <a:cs typeface="Times New Roman" pitchFamily="18" charset="0"/>
              </a:rPr>
              <a:t> </a:t>
            </a:r>
            <a:r>
              <a:rPr lang="en-US" dirty="0" err="1" smtClean="0">
                <a:solidFill>
                  <a:schemeClr val="tx1"/>
                </a:solidFill>
                <a:latin typeface="Arial"/>
                <a:cs typeface="Times New Roman" pitchFamily="18" charset="0"/>
              </a:rPr>
              <a:t>tấn</a:t>
            </a:r>
            <a:r>
              <a:rPr lang="en-US" dirty="0" smtClean="0">
                <a:solidFill>
                  <a:schemeClr val="tx1"/>
                </a:solidFill>
                <a:latin typeface="Arial"/>
                <a:cs typeface="Times New Roman" pitchFamily="18" charset="0"/>
              </a:rPr>
              <a:t> </a:t>
            </a:r>
            <a:r>
              <a:rPr lang="en-US" dirty="0" err="1" smtClean="0">
                <a:solidFill>
                  <a:schemeClr val="tx1"/>
                </a:solidFill>
                <a:latin typeface="Arial"/>
                <a:cs typeface="Times New Roman" pitchFamily="18" charset="0"/>
              </a:rPr>
              <a:t>công</a:t>
            </a:r>
            <a:r>
              <a:rPr lang="en-US" dirty="0" smtClean="0">
                <a:solidFill>
                  <a:schemeClr val="tx1"/>
                </a:solidFill>
                <a:latin typeface="Arial"/>
                <a:cs typeface="Times New Roman" pitchFamily="18" charset="0"/>
              </a:rPr>
              <a:t>.</a:t>
            </a:r>
          </a:p>
          <a:p>
            <a:pPr algn="l" eaLnBrk="1" hangingPunct="1">
              <a:defRPr/>
            </a:pPr>
            <a:r>
              <a:rPr lang="en-US" dirty="0" smtClean="0">
                <a:solidFill>
                  <a:schemeClr val="tx1"/>
                </a:solidFill>
                <a:latin typeface="Arial"/>
                <a:cs typeface="Times New Roman" pitchFamily="18" charset="0"/>
              </a:rPr>
              <a:t>+ </a:t>
            </a:r>
            <a:r>
              <a:rPr lang="en-US" dirty="0" err="1" smtClean="0">
                <a:solidFill>
                  <a:schemeClr val="tx1"/>
                </a:solidFill>
                <a:latin typeface="Arial"/>
                <a:cs typeface="Times New Roman" pitchFamily="18" charset="0"/>
              </a:rPr>
              <a:t>Đoạn</a:t>
            </a:r>
            <a:r>
              <a:rPr lang="en-US" dirty="0" smtClean="0">
                <a:solidFill>
                  <a:schemeClr val="tx1"/>
                </a:solidFill>
                <a:latin typeface="Arial"/>
                <a:cs typeface="Times New Roman" pitchFamily="18" charset="0"/>
              </a:rPr>
              <a:t> 3 : Con </a:t>
            </a:r>
            <a:r>
              <a:rPr lang="en-US" dirty="0" err="1" smtClean="0">
                <a:solidFill>
                  <a:schemeClr val="tx1"/>
                </a:solidFill>
                <a:latin typeface="Arial"/>
                <a:cs typeface="Times New Roman" pitchFamily="18" charset="0"/>
              </a:rPr>
              <a:t>người</a:t>
            </a:r>
            <a:r>
              <a:rPr lang="en-US" dirty="0" smtClean="0">
                <a:solidFill>
                  <a:schemeClr val="tx1"/>
                </a:solidFill>
                <a:latin typeface="Arial"/>
                <a:cs typeface="Times New Roman" pitchFamily="18" charset="0"/>
              </a:rPr>
              <a:t> </a:t>
            </a:r>
            <a:r>
              <a:rPr lang="en-US" dirty="0" err="1" smtClean="0">
                <a:solidFill>
                  <a:schemeClr val="tx1"/>
                </a:solidFill>
                <a:latin typeface="Arial"/>
                <a:cs typeface="Times New Roman" pitchFamily="18" charset="0"/>
              </a:rPr>
              <a:t>chống</a:t>
            </a:r>
            <a:r>
              <a:rPr lang="en-US" dirty="0" smtClean="0">
                <a:solidFill>
                  <a:schemeClr val="tx1"/>
                </a:solidFill>
                <a:latin typeface="Arial"/>
                <a:cs typeface="Times New Roman" pitchFamily="18" charset="0"/>
              </a:rPr>
              <a:t> </a:t>
            </a:r>
            <a:r>
              <a:rPr lang="en-US" dirty="0" err="1" smtClean="0">
                <a:solidFill>
                  <a:schemeClr val="tx1"/>
                </a:solidFill>
                <a:latin typeface="Arial"/>
                <a:cs typeface="Times New Roman" pitchFamily="18" charset="0"/>
              </a:rPr>
              <a:t>lại</a:t>
            </a:r>
            <a:r>
              <a:rPr lang="en-US" dirty="0" smtClean="0">
                <a:solidFill>
                  <a:schemeClr val="tx1"/>
                </a:solidFill>
                <a:latin typeface="Arial"/>
                <a:cs typeface="Times New Roman" pitchFamily="18" charset="0"/>
              </a:rPr>
              <a:t> </a:t>
            </a:r>
            <a:r>
              <a:rPr lang="en-US" dirty="0" err="1" smtClean="0">
                <a:solidFill>
                  <a:schemeClr val="tx1"/>
                </a:solidFill>
                <a:latin typeface="Arial"/>
                <a:cs typeface="Times New Roman" pitchFamily="18" charset="0"/>
              </a:rPr>
              <a:t>cơn</a:t>
            </a:r>
            <a:r>
              <a:rPr lang="en-US" dirty="0" smtClean="0">
                <a:solidFill>
                  <a:schemeClr val="tx1"/>
                </a:solidFill>
                <a:latin typeface="Arial"/>
                <a:cs typeface="Times New Roman" pitchFamily="18" charset="0"/>
              </a:rPr>
              <a:t> </a:t>
            </a:r>
            <a:r>
              <a:rPr lang="en-US" dirty="0" err="1" smtClean="0">
                <a:solidFill>
                  <a:schemeClr val="tx1"/>
                </a:solidFill>
                <a:latin typeface="Arial"/>
                <a:cs typeface="Times New Roman" pitchFamily="18" charset="0"/>
              </a:rPr>
              <a:t>bão</a:t>
            </a:r>
            <a:r>
              <a:rPr lang="en-US" dirty="0" smtClean="0">
                <a:solidFill>
                  <a:schemeClr val="tx1"/>
                </a:solidFill>
                <a:latin typeface="Arial"/>
                <a:cs typeface="Times New Roman" pitchFamily="18" charset="0"/>
              </a:rPr>
              <a:t> </a:t>
            </a:r>
            <a:r>
              <a:rPr lang="en-US" dirty="0" err="1" smtClean="0">
                <a:solidFill>
                  <a:schemeClr val="tx1"/>
                </a:solidFill>
                <a:latin typeface="Arial"/>
                <a:cs typeface="Times New Roman" pitchFamily="18" charset="0"/>
              </a:rPr>
              <a:t>biển</a:t>
            </a:r>
            <a:r>
              <a:rPr lang="en-US" dirty="0" smtClean="0">
                <a:solidFill>
                  <a:schemeClr val="tx1"/>
                </a:solidFill>
                <a:latin typeface="Arial"/>
                <a:cs typeface="Times New Roman" pitchFamily="18" charset="0"/>
              </a:rPr>
              <a:t> .</a:t>
            </a:r>
          </a:p>
          <a:p>
            <a:pPr algn="l" eaLnBrk="1" hangingPunct="1">
              <a:defRPr/>
            </a:pPr>
            <a:r>
              <a:rPr lang="en-US" dirty="0" smtClean="0">
                <a:solidFill>
                  <a:schemeClr val="tx1"/>
                </a:solidFill>
                <a:latin typeface="Arial"/>
                <a:cs typeface="Times New Roman" pitchFamily="18" charset="0"/>
              </a:rPr>
              <a:t> </a:t>
            </a:r>
          </a:p>
          <a:p>
            <a:pPr eaLnBrk="1" hangingPunct="1">
              <a:defRPr/>
            </a:pPr>
            <a:r>
              <a:rPr lang="en-US" dirty="0" smtClean="0">
                <a:latin typeface="Arial"/>
              </a:rPr>
              <a:t> </a:t>
            </a:r>
          </a:p>
          <a:p>
            <a:pPr eaLnBrk="1" hangingPunct="1">
              <a:defRPr/>
            </a:pPr>
            <a:endParaRPr lang="en-US" dirty="0">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58"/>
                                        </p:tgtEl>
                                        <p:attrNameLst>
                                          <p:attrName>style.visibility</p:attrName>
                                        </p:attrNameLst>
                                      </p:cBhvr>
                                      <p:to>
                                        <p:strVal val="visible"/>
                                      </p:to>
                                    </p:set>
                                    <p:anim calcmode="discrete" valueType="clr">
                                      <p:cBhvr override="childStyle">
                                        <p:cTn id="7" dur="80"/>
                                        <p:tgtEl>
                                          <p:spTgt spid="1945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58"/>
                                        </p:tgtEl>
                                        <p:attrNameLst>
                                          <p:attrName>fillcolor</p:attrName>
                                        </p:attrNameLst>
                                      </p:cBhvr>
                                      <p:tavLst>
                                        <p:tav tm="0">
                                          <p:val>
                                            <p:clrVal>
                                              <a:schemeClr val="accent2"/>
                                            </p:clrVal>
                                          </p:val>
                                        </p:tav>
                                        <p:tav tm="50000">
                                          <p:val>
                                            <p:clrVal>
                                              <a:schemeClr val="hlink"/>
                                            </p:clrVal>
                                          </p:val>
                                        </p:tav>
                                      </p:tavLst>
                                    </p:anim>
                                    <p:set>
                                      <p:cBhvr>
                                        <p:cTn id="9" dur="80"/>
                                        <p:tgtEl>
                                          <p:spTgt spid="1945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solidFill>
                  <a:srgbClr val="FF0000"/>
                </a:solidFill>
                <a:latin typeface="Arial" charset="0"/>
                <a:cs typeface="Times New Roman" pitchFamily="18" charset="0"/>
              </a:rPr>
              <a:t>Nội dung chính :</a:t>
            </a:r>
          </a:p>
        </p:txBody>
      </p:sp>
      <p:sp>
        <p:nvSpPr>
          <p:cNvPr id="20483" name="Content Placeholder 2"/>
          <p:cNvSpPr>
            <a:spLocks noGrp="1"/>
          </p:cNvSpPr>
          <p:nvPr>
            <p:ph idx="1"/>
          </p:nvPr>
        </p:nvSpPr>
        <p:spPr/>
        <p:txBody>
          <a:bodyPr/>
          <a:lstStyle/>
          <a:p>
            <a:pPr eaLnBrk="1" hangingPunct="1">
              <a:lnSpc>
                <a:spcPct val="150000"/>
              </a:lnSpc>
            </a:pPr>
            <a:r>
              <a:rPr lang="en-US" b="1" smtClean="0">
                <a:latin typeface="Arial" charset="0"/>
                <a:cs typeface="Times New Roman" pitchFamily="18" charset="0"/>
              </a:rPr>
              <a:t>Ca ngợi lòng dũng cảm, ý chí kiên cường của con người trong cuộc đấu tranh chống thiên tai , bảo vệ cuộc sống bình yên.</a:t>
            </a:r>
          </a:p>
          <a:p>
            <a:pPr eaLnBrk="1" hangingPunct="1"/>
            <a:endParaRPr lang="en-US" smtClean="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z="4000" smtClean="0">
                <a:latin typeface="Arial" charset="0"/>
                <a:cs typeface="Times New Roman" pitchFamily="18" charset="0"/>
              </a:rPr>
              <a:t>Các con hãy xem đoạn phim sau :</a:t>
            </a:r>
          </a:p>
        </p:txBody>
      </p:sp>
      <p:pic>
        <p:nvPicPr>
          <p:cNvPr id="3" name="bão lũ thắng biển.wmv">
            <a:hlinkClick r:id="" action="ppaction://media"/>
          </p:cNvPr>
          <p:cNvPicPr>
            <a:picLocks noRot="1" noChangeAspect="1"/>
          </p:cNvPicPr>
          <p:nvPr>
            <a:videoFile r:link="rId1"/>
          </p:nvPr>
        </p:nvPicPr>
        <p:blipFill>
          <a:blip r:embed="rId3" cstate="print"/>
          <a:stretch>
            <a:fillRect/>
          </a:stretch>
        </p:blipFill>
        <p:spPr>
          <a:xfrm>
            <a:off x="1524000" y="1447800"/>
            <a:ext cx="6096000" cy="4572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057400"/>
            <a:ext cx="6096000" cy="2286000"/>
          </a:xfrm>
          <a:prstGeom prst="rect">
            <a:avLst/>
          </a:prstGeom>
          <a:noFill/>
          <a:effectLst>
            <a:glow rad="635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a:latin typeface="Arial"/>
            </a:endParaRPr>
          </a:p>
        </p:txBody>
      </p:sp>
      <p:sp>
        <p:nvSpPr>
          <p:cNvPr id="5" name="Rectangle 4"/>
          <p:cNvSpPr/>
          <p:nvPr/>
        </p:nvSpPr>
        <p:spPr>
          <a:xfrm>
            <a:off x="1191320" y="2533471"/>
            <a:ext cx="5827236" cy="1200329"/>
          </a:xfrm>
          <a:prstGeom prst="rect">
            <a:avLst/>
          </a:prstGeom>
          <a:noFill/>
        </p:spPr>
        <p:txBody>
          <a:bodyPr wrap="none">
            <a:spAutoFit/>
          </a:bodyPr>
          <a:lstStyle/>
          <a:p>
            <a:pPr algn="ctr">
              <a:defRPr/>
            </a:pPr>
            <a:r>
              <a:rPr lang="en-US" sz="7200" dirty="0" err="1">
                <a:effectLst>
                  <a:reflection blurRad="6350" stA="60000" endA="900" endPos="58000" dir="5400000" sy="-100000" algn="bl" rotWithShape="0"/>
                </a:effectLst>
                <a:latin typeface="Arial"/>
                <a:cs typeface="Times New Roman" pitchFamily="18" charset="0"/>
              </a:rPr>
              <a:t>Đọc</a:t>
            </a:r>
            <a:r>
              <a:rPr lang="en-US" sz="7200" dirty="0">
                <a:effectLst>
                  <a:reflection blurRad="6350" stA="60000" endA="900" endPos="58000" dir="5400000" sy="-100000" algn="bl" rotWithShape="0"/>
                </a:effectLst>
                <a:latin typeface="Arial"/>
                <a:cs typeface="Times New Roman" pitchFamily="18" charset="0"/>
              </a:rPr>
              <a:t> </a:t>
            </a:r>
            <a:r>
              <a:rPr lang="en-US" sz="7200" dirty="0" err="1">
                <a:effectLst>
                  <a:reflection blurRad="6350" stA="60000" endA="900" endPos="58000" dir="5400000" sy="-100000" algn="bl" rotWithShape="0"/>
                </a:effectLst>
                <a:latin typeface="Arial"/>
                <a:cs typeface="Times New Roman" pitchFamily="18" charset="0"/>
              </a:rPr>
              <a:t>diễn</a:t>
            </a:r>
            <a:r>
              <a:rPr lang="en-US" sz="7200" dirty="0">
                <a:effectLst>
                  <a:reflection blurRad="6350" stA="60000" endA="900" endPos="58000" dir="5400000" sy="-100000" algn="bl" rotWithShape="0"/>
                </a:effectLst>
                <a:latin typeface="Arial"/>
                <a:cs typeface="Times New Roman" pitchFamily="18" charset="0"/>
              </a:rPr>
              <a:t> </a:t>
            </a:r>
            <a:r>
              <a:rPr lang="en-US" sz="7200" dirty="0" err="1">
                <a:effectLst>
                  <a:reflection blurRad="6350" stA="60000" endA="900" endPos="58000" dir="5400000" sy="-100000" algn="bl" rotWithShape="0"/>
                </a:effectLst>
                <a:latin typeface="Arial"/>
                <a:cs typeface="Times New Roman" pitchFamily="18" charset="0"/>
              </a:rPr>
              <a:t>cảm</a:t>
            </a:r>
            <a:endParaRPr lang="en-US" sz="7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reflection blurRad="6350" stA="60000" endA="900" endPos="58000" dir="5400000" sy="-100000" algn="bl" rotWithShape="0"/>
              </a:effectLst>
              <a:latin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latin typeface="Arial" charset="0"/>
                <a:cs typeface="Times New Roman" pitchFamily="18" charset="0"/>
              </a:rPr>
              <a:t>Đọc diễn cảm :</a:t>
            </a:r>
          </a:p>
        </p:txBody>
      </p:sp>
      <p:sp>
        <p:nvSpPr>
          <p:cNvPr id="22531" name="Content Placeholder 2"/>
          <p:cNvSpPr>
            <a:spLocks noGrp="1"/>
          </p:cNvSpPr>
          <p:nvPr>
            <p:ph idx="1"/>
          </p:nvPr>
        </p:nvSpPr>
        <p:spPr/>
        <p:txBody>
          <a:bodyPr/>
          <a:lstStyle/>
          <a:p>
            <a:pPr eaLnBrk="1" hangingPunct="1">
              <a:buFont typeface="Arial" charset="0"/>
              <a:buNone/>
            </a:pPr>
            <a:r>
              <a:rPr lang="en-US" sz="4000" smtClean="0">
                <a:latin typeface="Arial" charset="0"/>
                <a:cs typeface="Times New Roman" pitchFamily="18" charset="0"/>
              </a:rPr>
              <a:t>   Đọc toàn bài với giọng đọc gấp gáp căng thẳng , cảm hứng gợi ca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57200" y="228600"/>
            <a:ext cx="8229600" cy="2819400"/>
          </a:xfrm>
        </p:spPr>
        <p:txBody>
          <a:bodyPr/>
          <a:lstStyle/>
          <a:p>
            <a:pPr eaLnBrk="1" hangingPunct="1">
              <a:lnSpc>
                <a:spcPct val="150000"/>
              </a:lnSpc>
              <a:buFont typeface="Arial" charset="0"/>
              <a:buNone/>
            </a:pPr>
            <a:r>
              <a:rPr lang="en-US" b="1" smtClean="0">
                <a:solidFill>
                  <a:srgbClr val="C00000"/>
                </a:solidFill>
                <a:latin typeface="Arial" charset="0"/>
                <a:cs typeface="Times New Roman" pitchFamily="18" charset="0"/>
              </a:rPr>
              <a:t>   Mặt trời lên cao dần. Gió bắt đầu mạnh. Gió lên nước biển càng dữ. Khoảng mênh mông ầm ĩ càng lan rộng mãi vào.  Biển cả muốn nuốt tươi con đê mỏng manh như con mập đớp con cá chim nhỏ bé. </a:t>
            </a:r>
          </a:p>
          <a:p>
            <a:endParaRPr lang="en-US" smtClean="0">
              <a:latin typeface="Arial" charset="0"/>
            </a:endParaRPr>
          </a:p>
        </p:txBody>
      </p:sp>
      <p:cxnSp>
        <p:nvCxnSpPr>
          <p:cNvPr id="5" name="Straight Connector 4"/>
          <p:cNvCxnSpPr/>
          <p:nvPr/>
        </p:nvCxnSpPr>
        <p:spPr>
          <a:xfrm>
            <a:off x="6400800" y="1676400"/>
            <a:ext cx="190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924800" y="990600"/>
            <a:ext cx="685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4400" y="2362200"/>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90600" y="3200400"/>
            <a:ext cx="16002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304800" y="381000"/>
            <a:ext cx="8534400" cy="4525963"/>
          </a:xfrm>
        </p:spPr>
        <p:txBody>
          <a:bodyPr/>
          <a:lstStyle/>
          <a:p>
            <a:pPr eaLnBrk="1" hangingPunct="1">
              <a:buFont typeface="Arial" charset="0"/>
              <a:buNone/>
            </a:pPr>
            <a:r>
              <a:rPr lang="en-US" b="1" smtClean="0">
                <a:solidFill>
                  <a:srgbClr val="002060"/>
                </a:solidFill>
                <a:latin typeface="Arial" charset="0"/>
                <a:cs typeface="Times New Roman" pitchFamily="18" charset="0"/>
              </a:rPr>
              <a:t>   </a:t>
            </a:r>
            <a:r>
              <a:rPr lang="en-US" b="1" smtClean="0">
                <a:solidFill>
                  <a:srgbClr val="C00000"/>
                </a:solidFill>
                <a:latin typeface="Arial" charset="0"/>
                <a:cs typeface="Times New Roman" pitchFamily="18" charset="0"/>
              </a:rPr>
              <a:t>Một tiếng ào dữ dội.  Như một đàn cá voi lớn, sóng trào qua những cây vẹt cao  nhất, vụt vào thân đê rào rào.  Một cuộc vật lộn dữ dội diễn ra. Một bên là biển , là gió , trong một cơn giận dữ điển cuồng. Một bên là hàng ngàn người với hai bàn tay và những dụng cụ thô sơ , với tinh thần quyết tâm chống giữ.</a:t>
            </a:r>
          </a:p>
          <a:p>
            <a:pPr eaLnBrk="1" hangingPunct="1"/>
            <a:endParaRPr lang="en-US" smtClean="0">
              <a:latin typeface="Arial" charset="0"/>
            </a:endParaRPr>
          </a:p>
        </p:txBody>
      </p:sp>
      <p:cxnSp>
        <p:nvCxnSpPr>
          <p:cNvPr id="5" name="Straight Connector 4"/>
          <p:cNvCxnSpPr/>
          <p:nvPr/>
        </p:nvCxnSpPr>
        <p:spPr>
          <a:xfrm>
            <a:off x="2438400" y="838200"/>
            <a:ext cx="457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048000" y="838200"/>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19800" y="914400"/>
            <a:ext cx="2438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1371600"/>
            <a:ext cx="2362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1905000"/>
            <a:ext cx="1066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96000" y="1905000"/>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95800" y="3810000"/>
            <a:ext cx="3352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47800" y="2819400"/>
            <a:ext cx="3200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934200" y="2819400"/>
            <a:ext cx="1066800"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a:xfrm>
            <a:off x="304800" y="2514600"/>
            <a:ext cx="8229600" cy="1143000"/>
          </a:xfrm>
        </p:spPr>
        <p:txBody>
          <a:bodyPr/>
          <a:lstStyle/>
          <a:p>
            <a:pPr algn="just"/>
            <a:r>
              <a:rPr lang="en-US" sz="2400" b="1" smtClean="0">
                <a:solidFill>
                  <a:srgbClr val="7030A0"/>
                </a:solidFill>
                <a:latin typeface="Arial" charset="0"/>
                <a:cs typeface="Times New Roman" pitchFamily="18" charset="0"/>
              </a:rPr>
              <a:t>Một tiếng reo to nổi lên, rồi ầm ầm,  hơn hai chục thanh niên cả nam lẫn nữ, mỗi người vác một củi vẹt, nhảy xuống dòng nước đang cuốn dữ.  Họ khoác vai nhau thành một sợi dây dài, lấy thân mình ngăn dòng nước mặn.  Nước quật vào mặt, vào ngực, trào qua đầu hàng rào sống.  Họ ngụp xuống, trồi lên, ngụp xuống.  Trong đám thanh niên xung kích có người ngã, có người ngạt. Nhưng những bàn tay khoác vai nhau vẫn cứng như sắt, và thân hình họ cột chặt lấy những cọc tre đóng chắc, dẻo như chão.  Tóc dài các cô quấn chặt vào cổ các cậu con trai, mồ hôi như suối, hòa lẫn với nước chát mặn.  Đám người không sợ chết đã cứu được quãng đê sống lại.</a:t>
            </a:r>
            <a:br>
              <a:rPr lang="en-US" sz="2400" b="1" smtClean="0">
                <a:solidFill>
                  <a:srgbClr val="7030A0"/>
                </a:solidFill>
                <a:latin typeface="Arial" charset="0"/>
                <a:cs typeface="Times New Roman" pitchFamily="18" charset="0"/>
              </a:rPr>
            </a:br>
            <a:endParaRPr lang="en-US" sz="2400" smtClean="0">
              <a:latin typeface="Arial" charset="0"/>
            </a:endParaRPr>
          </a:p>
        </p:txBody>
      </p:sp>
      <p:cxnSp>
        <p:nvCxnSpPr>
          <p:cNvPr id="5" name="Straight Connector 4"/>
          <p:cNvCxnSpPr/>
          <p:nvPr/>
        </p:nvCxnSpPr>
        <p:spPr>
          <a:xfrm>
            <a:off x="4953000" y="533400"/>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66800" y="1371600"/>
            <a:ext cx="1600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05400" y="2667000"/>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62400" y="2209800"/>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391400" y="2667000"/>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81400" y="3962400"/>
            <a:ext cx="2133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1000" y="4343400"/>
            <a:ext cx="4114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324600" y="4343400"/>
            <a:ext cx="2133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14600" y="4800600"/>
            <a:ext cx="1752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239000" y="5638800"/>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3810000" y="914400"/>
            <a:ext cx="4267200" cy="4191000"/>
          </a:xfrm>
        </p:spPr>
        <p:txBody>
          <a:bodyPr/>
          <a:lstStyle/>
          <a:p>
            <a:pPr algn="l"/>
            <a:r>
              <a:rPr lang="en-US" sz="4000" smtClean="0">
                <a:latin typeface="Arial" charset="0"/>
                <a:cs typeface="Times New Roman" pitchFamily="18" charset="0"/>
              </a:rPr>
              <a:t>Đặt tên khác cho bài tập đọc , dựa trên tinh thần dũng cảm của những thanh niên du kích.</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52400"/>
            <a:ext cx="8229600" cy="715963"/>
          </a:xfrm>
        </p:spPr>
        <p:txBody>
          <a:bodyPr/>
          <a:lstStyle/>
          <a:p>
            <a:pPr eaLnBrk="1" hangingPunct="1"/>
            <a:r>
              <a:rPr lang="en-US" sz="3200" b="1" smtClean="0">
                <a:latin typeface="Arial" charset="0"/>
              </a:rPr>
              <a:t>Thắng biển </a:t>
            </a:r>
            <a:br>
              <a:rPr lang="en-US" sz="3200" b="1" smtClean="0">
                <a:latin typeface="Arial" charset="0"/>
              </a:rPr>
            </a:br>
            <a:r>
              <a:rPr lang="en-US" sz="3200" b="1" smtClean="0">
                <a:latin typeface="Arial" charset="0"/>
              </a:rPr>
              <a:t>					Chu Văn</a:t>
            </a:r>
          </a:p>
        </p:txBody>
      </p:sp>
      <p:sp>
        <p:nvSpPr>
          <p:cNvPr id="27651" name="Rectangle 3"/>
          <p:cNvSpPr>
            <a:spLocks noGrp="1" noChangeArrowheads="1"/>
          </p:cNvSpPr>
          <p:nvPr>
            <p:ph type="body" idx="1"/>
          </p:nvPr>
        </p:nvSpPr>
        <p:spPr>
          <a:xfrm>
            <a:off x="76200" y="1066800"/>
            <a:ext cx="9601200" cy="1143000"/>
          </a:xfrm>
        </p:spPr>
        <p:txBody>
          <a:bodyPr/>
          <a:lstStyle/>
          <a:p>
            <a:pPr eaLnBrk="1" hangingPunct="1">
              <a:lnSpc>
                <a:spcPct val="90000"/>
              </a:lnSpc>
              <a:buFontTx/>
              <a:buNone/>
            </a:pPr>
            <a:r>
              <a:rPr lang="en-US" b="1" smtClean="0">
                <a:solidFill>
                  <a:srgbClr val="FF0066"/>
                </a:solidFill>
                <a:latin typeface="Arial" charset="0"/>
              </a:rPr>
              <a:t>Nội dung chính:</a:t>
            </a:r>
            <a:r>
              <a:rPr lang="en-US" b="1" smtClean="0">
                <a:latin typeface="Arial" charset="0"/>
              </a:rPr>
              <a:t> Ca ngợi lòng dũng cảm, ý chí kiên cường của con người trong cuộc đấu tranh chống thiên tai , bảo vệ cuộc sống bình yên.</a:t>
            </a:r>
          </a:p>
        </p:txBody>
      </p:sp>
      <p:sp>
        <p:nvSpPr>
          <p:cNvPr id="27652" name="Rectangle 4"/>
          <p:cNvSpPr>
            <a:spLocks noChangeArrowheads="1"/>
          </p:cNvSpPr>
          <p:nvPr/>
        </p:nvSpPr>
        <p:spPr bwMode="auto">
          <a:xfrm>
            <a:off x="0" y="2667000"/>
            <a:ext cx="4600575" cy="5410200"/>
          </a:xfrm>
          <a:prstGeom prst="rect">
            <a:avLst/>
          </a:prstGeom>
          <a:noFill/>
          <a:ln w="9525">
            <a:noFill/>
            <a:miter lim="800000"/>
            <a:headEnd/>
            <a:tailEnd/>
          </a:ln>
        </p:spPr>
        <p:txBody>
          <a:bodyPr/>
          <a:lstStyle/>
          <a:p>
            <a:pPr marL="812800" indent="-812800"/>
            <a:r>
              <a:rPr lang="en-US" sz="2800" b="1">
                <a:solidFill>
                  <a:srgbClr val="FF0066"/>
                </a:solidFill>
              </a:rPr>
              <a:t>I.Luyện đọc:</a:t>
            </a:r>
          </a:p>
          <a:p>
            <a:pPr marL="812800" indent="-812800">
              <a:buFontTx/>
              <a:buAutoNum type="arabicPeriod"/>
            </a:pPr>
            <a:r>
              <a:rPr lang="en-US" sz="2800" b="1">
                <a:solidFill>
                  <a:srgbClr val="FF0066"/>
                </a:solidFill>
              </a:rPr>
              <a:t>Đọc đúng</a:t>
            </a:r>
            <a:r>
              <a:rPr lang="en-US" sz="2800" b="1"/>
              <a:t>: lan rộng, nam lẫn nữ </a:t>
            </a:r>
          </a:p>
          <a:p>
            <a:pPr marL="812800" indent="-812800">
              <a:buFontTx/>
              <a:buAutoNum type="arabicPeriod"/>
            </a:pPr>
            <a:r>
              <a:rPr lang="en-US" sz="2800" b="1">
                <a:solidFill>
                  <a:srgbClr val="FF0066"/>
                </a:solidFill>
              </a:rPr>
              <a:t>Đọc diễn cảm:</a:t>
            </a:r>
          </a:p>
          <a:p>
            <a:pPr marL="812800" indent="-812800"/>
            <a:r>
              <a:rPr lang="en-US" sz="3200" b="1"/>
              <a:t>Giọng đọc toàn bài:</a:t>
            </a:r>
            <a:r>
              <a:rPr lang="en-US" sz="3200">
                <a:cs typeface="Times New Roman" pitchFamily="18" charset="0"/>
              </a:rPr>
              <a:t> </a:t>
            </a:r>
            <a:r>
              <a:rPr lang="en-US" sz="3200" b="1">
                <a:cs typeface="Times New Roman" pitchFamily="18" charset="0"/>
              </a:rPr>
              <a:t>với giọng đọc gấp gáp căng thẳng , cảm hứng gợi ca </a:t>
            </a:r>
            <a:r>
              <a:rPr lang="en-US" sz="2800">
                <a:cs typeface="Times New Roman" pitchFamily="18" charset="0"/>
              </a:rPr>
              <a:t>.</a:t>
            </a:r>
            <a:r>
              <a:rPr lang="en-US" sz="2800" b="1"/>
              <a:t> </a:t>
            </a:r>
          </a:p>
        </p:txBody>
      </p:sp>
      <p:sp>
        <p:nvSpPr>
          <p:cNvPr id="29701" name="Rectangle 5"/>
          <p:cNvSpPr>
            <a:spLocks noChangeArrowheads="1"/>
          </p:cNvSpPr>
          <p:nvPr/>
        </p:nvSpPr>
        <p:spPr bwMode="auto">
          <a:xfrm>
            <a:off x="4267200" y="2667000"/>
            <a:ext cx="4876800" cy="4648200"/>
          </a:xfrm>
          <a:prstGeom prst="rect">
            <a:avLst/>
          </a:prstGeom>
          <a:noFill/>
          <a:ln w="9525">
            <a:noFill/>
            <a:miter lim="800000"/>
            <a:headEnd/>
            <a:tailEnd/>
          </a:ln>
        </p:spPr>
        <p:txBody>
          <a:bodyPr/>
          <a:lstStyle/>
          <a:p>
            <a:pPr marL="812800" indent="-812800">
              <a:defRPr/>
            </a:pPr>
            <a:r>
              <a:rPr lang="en-US" sz="2800" b="1" dirty="0">
                <a:solidFill>
                  <a:srgbClr val="FF0066"/>
                </a:solidFill>
                <a:latin typeface="Arial"/>
              </a:rPr>
              <a:t>II. </a:t>
            </a:r>
            <a:r>
              <a:rPr lang="en-US" sz="2800" b="1" dirty="0" err="1">
                <a:solidFill>
                  <a:srgbClr val="FF0066"/>
                </a:solidFill>
                <a:latin typeface="Arial"/>
              </a:rPr>
              <a:t>Tìm</a:t>
            </a:r>
            <a:r>
              <a:rPr lang="en-US" sz="2800" b="1" dirty="0">
                <a:solidFill>
                  <a:srgbClr val="FF0066"/>
                </a:solidFill>
                <a:latin typeface="Arial"/>
              </a:rPr>
              <a:t> </a:t>
            </a:r>
            <a:r>
              <a:rPr lang="en-US" sz="2800" b="1" dirty="0" err="1">
                <a:solidFill>
                  <a:srgbClr val="FF0066"/>
                </a:solidFill>
                <a:latin typeface="Arial"/>
              </a:rPr>
              <a:t>hiểu</a:t>
            </a:r>
            <a:r>
              <a:rPr lang="en-US" sz="2800" b="1" dirty="0">
                <a:solidFill>
                  <a:srgbClr val="FF0066"/>
                </a:solidFill>
                <a:latin typeface="Arial"/>
              </a:rPr>
              <a:t> </a:t>
            </a:r>
            <a:r>
              <a:rPr lang="en-US" sz="2800" b="1" dirty="0" err="1">
                <a:solidFill>
                  <a:srgbClr val="FF0066"/>
                </a:solidFill>
                <a:latin typeface="Arial"/>
              </a:rPr>
              <a:t>bài</a:t>
            </a:r>
            <a:endParaRPr lang="en-US" sz="2800" b="1" dirty="0">
              <a:solidFill>
                <a:srgbClr val="FF0066"/>
              </a:solidFill>
              <a:latin typeface="Arial"/>
            </a:endParaRPr>
          </a:p>
          <a:p>
            <a:pPr marL="812800" indent="-812800">
              <a:defRPr/>
            </a:pPr>
            <a:r>
              <a:rPr lang="en-US" sz="2800" b="1" dirty="0">
                <a:solidFill>
                  <a:srgbClr val="FF0066"/>
                </a:solidFill>
                <a:latin typeface="Arial"/>
              </a:rPr>
              <a:t>1.  </a:t>
            </a:r>
            <a:r>
              <a:rPr lang="en-US" sz="2800" b="1" dirty="0" err="1">
                <a:solidFill>
                  <a:srgbClr val="FF0066"/>
                </a:solidFill>
                <a:latin typeface="Arial"/>
              </a:rPr>
              <a:t>Từ</a:t>
            </a:r>
            <a:r>
              <a:rPr lang="en-US" sz="2800" b="1" dirty="0">
                <a:solidFill>
                  <a:srgbClr val="FF0066"/>
                </a:solidFill>
                <a:latin typeface="Arial"/>
              </a:rPr>
              <a:t> </a:t>
            </a:r>
            <a:r>
              <a:rPr lang="en-US" sz="2800" b="1" dirty="0" err="1">
                <a:solidFill>
                  <a:srgbClr val="FF0066"/>
                </a:solidFill>
                <a:latin typeface="Arial"/>
              </a:rPr>
              <a:t>ngữ</a:t>
            </a:r>
            <a:r>
              <a:rPr lang="en-US" sz="2800" b="1" dirty="0">
                <a:latin typeface="Arial"/>
              </a:rPr>
              <a:t>: </a:t>
            </a:r>
            <a:r>
              <a:rPr lang="en-US" sz="2800" b="1" dirty="0" err="1">
                <a:latin typeface="Arial"/>
              </a:rPr>
              <a:t>mập</a:t>
            </a:r>
            <a:r>
              <a:rPr lang="en-US" sz="2800" b="1" dirty="0">
                <a:latin typeface="Arial"/>
              </a:rPr>
              <a:t> ,</a:t>
            </a:r>
            <a:r>
              <a:rPr lang="en-US" sz="2800" b="1" dirty="0" err="1">
                <a:latin typeface="Arial"/>
              </a:rPr>
              <a:t>cây</a:t>
            </a:r>
            <a:r>
              <a:rPr lang="en-US" sz="2800" b="1" dirty="0">
                <a:latin typeface="Arial"/>
              </a:rPr>
              <a:t> </a:t>
            </a:r>
            <a:r>
              <a:rPr lang="en-US" sz="2800" b="1" dirty="0" err="1">
                <a:latin typeface="Arial"/>
              </a:rPr>
              <a:t>vẹt</a:t>
            </a:r>
            <a:r>
              <a:rPr lang="en-US" sz="2800" b="1" dirty="0">
                <a:latin typeface="Arial"/>
              </a:rPr>
              <a:t> , </a:t>
            </a:r>
            <a:r>
              <a:rPr lang="en-US" sz="2800" b="1" dirty="0" err="1">
                <a:latin typeface="Arial"/>
              </a:rPr>
              <a:t>dây</a:t>
            </a:r>
            <a:r>
              <a:rPr lang="en-US" sz="2800" b="1" dirty="0">
                <a:latin typeface="Arial"/>
              </a:rPr>
              <a:t> </a:t>
            </a:r>
            <a:r>
              <a:rPr lang="en-US" sz="2800" b="1" dirty="0" err="1">
                <a:latin typeface="Arial"/>
              </a:rPr>
              <a:t>chão</a:t>
            </a:r>
            <a:r>
              <a:rPr lang="en-US" sz="2800" b="1" dirty="0">
                <a:latin typeface="Arial"/>
              </a:rPr>
              <a:t>.</a:t>
            </a:r>
          </a:p>
          <a:p>
            <a:pPr marL="812800" indent="-812800">
              <a:defRPr/>
            </a:pPr>
            <a:r>
              <a:rPr lang="en-US" sz="2800" b="1" dirty="0">
                <a:solidFill>
                  <a:srgbClr val="FF0000"/>
                </a:solidFill>
                <a:latin typeface="Arial"/>
              </a:rPr>
              <a:t>2. </a:t>
            </a:r>
            <a:r>
              <a:rPr lang="en-US" sz="2800" b="1" dirty="0" err="1">
                <a:solidFill>
                  <a:srgbClr val="FF0000"/>
                </a:solidFill>
                <a:latin typeface="Arial"/>
              </a:rPr>
              <a:t>Nội</a:t>
            </a:r>
            <a:r>
              <a:rPr lang="en-US" sz="2800" b="1" dirty="0">
                <a:solidFill>
                  <a:srgbClr val="FF0000"/>
                </a:solidFill>
                <a:latin typeface="Arial"/>
              </a:rPr>
              <a:t> dung</a:t>
            </a:r>
          </a:p>
          <a:p>
            <a:pPr eaLnBrk="1" hangingPunct="1">
              <a:defRPr/>
            </a:pPr>
            <a:r>
              <a:rPr lang="en-US" sz="2800" b="1" dirty="0">
                <a:solidFill>
                  <a:srgbClr val="FF0000"/>
                </a:solidFill>
                <a:latin typeface="Arial"/>
              </a:rPr>
              <a:t>Ý 1 : </a:t>
            </a:r>
            <a:r>
              <a:rPr lang="en-US" sz="2800" b="1" dirty="0">
                <a:latin typeface="Arial"/>
                <a:cs typeface="Times New Roman" pitchFamily="18" charset="0"/>
              </a:rPr>
              <a:t>:</a:t>
            </a:r>
            <a:r>
              <a:rPr lang="en-US" sz="2800" b="1" dirty="0" err="1">
                <a:latin typeface="Arial"/>
                <a:cs typeface="Times New Roman" pitchFamily="18" charset="0"/>
              </a:rPr>
              <a:t>Cơn</a:t>
            </a:r>
            <a:r>
              <a:rPr lang="en-US" sz="2800" b="1" dirty="0">
                <a:latin typeface="Arial"/>
                <a:cs typeface="Times New Roman" pitchFamily="18" charset="0"/>
              </a:rPr>
              <a:t> </a:t>
            </a:r>
            <a:r>
              <a:rPr lang="en-US" sz="2800" b="1" dirty="0" err="1">
                <a:latin typeface="Arial"/>
                <a:cs typeface="Times New Roman" pitchFamily="18" charset="0"/>
              </a:rPr>
              <a:t>bão</a:t>
            </a:r>
            <a:r>
              <a:rPr lang="en-US" sz="2800" b="1" dirty="0">
                <a:latin typeface="Arial"/>
                <a:cs typeface="Times New Roman" pitchFamily="18" charset="0"/>
              </a:rPr>
              <a:t> </a:t>
            </a:r>
            <a:r>
              <a:rPr lang="en-US" sz="2800" b="1" dirty="0" err="1">
                <a:latin typeface="Arial"/>
                <a:cs typeface="Times New Roman" pitchFamily="18" charset="0"/>
              </a:rPr>
              <a:t>biển</a:t>
            </a:r>
            <a:r>
              <a:rPr lang="en-US" sz="2800" b="1" dirty="0">
                <a:latin typeface="Arial"/>
                <a:cs typeface="Times New Roman" pitchFamily="18" charset="0"/>
              </a:rPr>
              <a:t> </a:t>
            </a:r>
            <a:r>
              <a:rPr lang="en-US" sz="2800" b="1" dirty="0" err="1">
                <a:latin typeface="Arial"/>
                <a:cs typeface="Times New Roman" pitchFamily="18" charset="0"/>
              </a:rPr>
              <a:t>đe</a:t>
            </a:r>
            <a:r>
              <a:rPr lang="en-US" sz="2800" b="1" dirty="0">
                <a:latin typeface="Arial"/>
                <a:cs typeface="Times New Roman" pitchFamily="18" charset="0"/>
              </a:rPr>
              <a:t> </a:t>
            </a:r>
            <a:r>
              <a:rPr lang="en-US" sz="2800" b="1" dirty="0" err="1">
                <a:latin typeface="Arial"/>
                <a:cs typeface="Times New Roman" pitchFamily="18" charset="0"/>
              </a:rPr>
              <a:t>dọa</a:t>
            </a:r>
            <a:r>
              <a:rPr lang="en-US" sz="2800" b="1" dirty="0">
                <a:latin typeface="Arial"/>
                <a:cs typeface="Times New Roman" pitchFamily="18" charset="0"/>
              </a:rPr>
              <a:t>.</a:t>
            </a:r>
          </a:p>
          <a:p>
            <a:pPr eaLnBrk="1" hangingPunct="1">
              <a:defRPr/>
            </a:pPr>
            <a:r>
              <a:rPr lang="en-US" sz="2800" b="1" dirty="0">
                <a:solidFill>
                  <a:srgbClr val="FF0000"/>
                </a:solidFill>
                <a:latin typeface="Arial"/>
                <a:cs typeface="Times New Roman" pitchFamily="18" charset="0"/>
              </a:rPr>
              <a:t>Ý 2 : </a:t>
            </a:r>
            <a:r>
              <a:rPr lang="en-US" sz="2800" b="1" dirty="0" err="1">
                <a:latin typeface="Arial"/>
                <a:cs typeface="Times New Roman" pitchFamily="18" charset="0"/>
              </a:rPr>
              <a:t>Cơn</a:t>
            </a:r>
            <a:r>
              <a:rPr lang="en-US" sz="2800" b="1" dirty="0">
                <a:latin typeface="Arial"/>
                <a:cs typeface="Times New Roman" pitchFamily="18" charset="0"/>
              </a:rPr>
              <a:t> </a:t>
            </a:r>
            <a:r>
              <a:rPr lang="en-US" sz="2800" b="1" dirty="0" err="1">
                <a:latin typeface="Arial"/>
                <a:cs typeface="Times New Roman" pitchFamily="18" charset="0"/>
              </a:rPr>
              <a:t>bão</a:t>
            </a:r>
            <a:r>
              <a:rPr lang="en-US" sz="2800" b="1" dirty="0">
                <a:latin typeface="Arial"/>
                <a:cs typeface="Times New Roman" pitchFamily="18" charset="0"/>
              </a:rPr>
              <a:t> </a:t>
            </a:r>
            <a:r>
              <a:rPr lang="en-US" sz="2800" b="1" dirty="0" err="1">
                <a:latin typeface="Arial"/>
                <a:cs typeface="Times New Roman" pitchFamily="18" charset="0"/>
              </a:rPr>
              <a:t>biển</a:t>
            </a:r>
            <a:r>
              <a:rPr lang="en-US" sz="2800" b="1" dirty="0">
                <a:latin typeface="Arial"/>
                <a:cs typeface="Times New Roman" pitchFamily="18" charset="0"/>
              </a:rPr>
              <a:t> </a:t>
            </a:r>
            <a:r>
              <a:rPr lang="en-US" sz="2800" b="1" dirty="0" err="1">
                <a:latin typeface="Arial"/>
                <a:cs typeface="Times New Roman" pitchFamily="18" charset="0"/>
              </a:rPr>
              <a:t>tấn</a:t>
            </a:r>
            <a:r>
              <a:rPr lang="en-US" sz="2800" b="1" dirty="0">
                <a:latin typeface="Arial"/>
                <a:cs typeface="Times New Roman" pitchFamily="18" charset="0"/>
              </a:rPr>
              <a:t> </a:t>
            </a:r>
            <a:r>
              <a:rPr lang="en-US" sz="2800" b="1" dirty="0" err="1">
                <a:latin typeface="Arial"/>
                <a:cs typeface="Times New Roman" pitchFamily="18" charset="0"/>
              </a:rPr>
              <a:t>công</a:t>
            </a:r>
            <a:r>
              <a:rPr lang="en-US" sz="2800" b="1" dirty="0">
                <a:latin typeface="Arial"/>
                <a:cs typeface="Times New Roman" pitchFamily="18" charset="0"/>
              </a:rPr>
              <a:t>.</a:t>
            </a:r>
          </a:p>
          <a:p>
            <a:pPr eaLnBrk="1" hangingPunct="1">
              <a:defRPr/>
            </a:pPr>
            <a:r>
              <a:rPr lang="en-US" sz="2800" b="1" dirty="0">
                <a:solidFill>
                  <a:srgbClr val="FF0000"/>
                </a:solidFill>
                <a:latin typeface="Arial"/>
                <a:cs typeface="Times New Roman" pitchFamily="18" charset="0"/>
              </a:rPr>
              <a:t>Ý 3 : </a:t>
            </a:r>
            <a:r>
              <a:rPr lang="en-US" sz="2800" b="1" dirty="0">
                <a:latin typeface="Arial"/>
                <a:cs typeface="Times New Roman" pitchFamily="18" charset="0"/>
              </a:rPr>
              <a:t>Con </a:t>
            </a:r>
            <a:r>
              <a:rPr lang="en-US" sz="2800" b="1" dirty="0" err="1">
                <a:latin typeface="Arial"/>
                <a:cs typeface="Times New Roman" pitchFamily="18" charset="0"/>
              </a:rPr>
              <a:t>người</a:t>
            </a:r>
            <a:r>
              <a:rPr lang="en-US" sz="2800" b="1" dirty="0">
                <a:latin typeface="Arial"/>
                <a:cs typeface="Times New Roman" pitchFamily="18" charset="0"/>
              </a:rPr>
              <a:t> </a:t>
            </a:r>
            <a:r>
              <a:rPr lang="en-US" sz="2800" b="1" dirty="0" err="1">
                <a:latin typeface="Arial"/>
                <a:cs typeface="Times New Roman" pitchFamily="18" charset="0"/>
              </a:rPr>
              <a:t>chống</a:t>
            </a:r>
            <a:r>
              <a:rPr lang="en-US" sz="2800" b="1" dirty="0">
                <a:latin typeface="Arial"/>
                <a:cs typeface="Times New Roman" pitchFamily="18" charset="0"/>
              </a:rPr>
              <a:t> </a:t>
            </a:r>
            <a:r>
              <a:rPr lang="en-US" sz="2800" b="1" dirty="0" err="1">
                <a:latin typeface="Arial"/>
                <a:cs typeface="Times New Roman" pitchFamily="18" charset="0"/>
              </a:rPr>
              <a:t>lại</a:t>
            </a:r>
            <a:r>
              <a:rPr lang="en-US" sz="2800" b="1" dirty="0">
                <a:latin typeface="Arial"/>
                <a:cs typeface="Times New Roman" pitchFamily="18" charset="0"/>
              </a:rPr>
              <a:t> </a:t>
            </a:r>
            <a:r>
              <a:rPr lang="en-US" sz="2800" b="1" dirty="0" err="1">
                <a:latin typeface="Arial"/>
                <a:cs typeface="Times New Roman" pitchFamily="18" charset="0"/>
              </a:rPr>
              <a:t>cơn</a:t>
            </a:r>
            <a:r>
              <a:rPr lang="en-US" sz="2800" b="1" dirty="0">
                <a:latin typeface="Arial"/>
                <a:cs typeface="Times New Roman" pitchFamily="18" charset="0"/>
              </a:rPr>
              <a:t> </a:t>
            </a:r>
            <a:r>
              <a:rPr lang="en-US" sz="2800" b="1" dirty="0" err="1">
                <a:latin typeface="Arial"/>
                <a:cs typeface="Times New Roman" pitchFamily="18" charset="0"/>
              </a:rPr>
              <a:t>bão</a:t>
            </a:r>
            <a:r>
              <a:rPr lang="en-US" sz="2800" b="1" dirty="0">
                <a:latin typeface="Arial"/>
                <a:cs typeface="Times New Roman" pitchFamily="18" charset="0"/>
              </a:rPr>
              <a:t> </a:t>
            </a:r>
            <a:r>
              <a:rPr lang="en-US" sz="2800" b="1" dirty="0" err="1">
                <a:latin typeface="Arial"/>
                <a:cs typeface="Times New Roman" pitchFamily="18" charset="0"/>
              </a:rPr>
              <a:t>biển</a:t>
            </a:r>
            <a:r>
              <a:rPr lang="en-US" sz="2800" b="1" dirty="0">
                <a:latin typeface="Arial"/>
                <a:cs typeface="Times New Roman" pitchFamily="18" charset="0"/>
              </a:rPr>
              <a:t> .</a:t>
            </a:r>
          </a:p>
          <a:p>
            <a:pPr marL="812800" indent="-812800">
              <a:defRPr/>
            </a:pPr>
            <a:endParaRPr lang="en-US" sz="2800" b="1" dirty="0">
              <a:solidFill>
                <a:srgbClr val="FF0066"/>
              </a:solidFill>
              <a:latin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926138" y="2438400"/>
            <a:ext cx="2578100" cy="708025"/>
          </a:xfrm>
          <a:prstGeom prst="rect">
            <a:avLst/>
          </a:prstGeom>
          <a:noFill/>
          <a:ln w="9525">
            <a:noFill/>
            <a:miter lim="800000"/>
            <a:headEnd/>
            <a:tailEnd/>
          </a:ln>
        </p:spPr>
        <p:txBody>
          <a:bodyPr wrap="none">
            <a:spAutoFit/>
          </a:bodyPr>
          <a:lstStyle/>
          <a:p>
            <a:pPr algn="ctr" eaLnBrk="1" hangingPunct="1"/>
            <a:r>
              <a:rPr lang="en-US" sz="4000">
                <a:solidFill>
                  <a:srgbClr val="FF0000"/>
                </a:solidFill>
                <a:latin typeface="Times New Roman" pitchFamily="18" charset="0"/>
                <a:cs typeface="Times New Roman" pitchFamily="18" charset="0"/>
              </a:rPr>
              <a:t>_Chu Văn</a:t>
            </a:r>
            <a:r>
              <a:rPr lang="en-US" sz="4000">
                <a:solidFill>
                  <a:srgbClr val="FF0000"/>
                </a:solidFill>
              </a:rPr>
              <a:t>_</a:t>
            </a:r>
          </a:p>
        </p:txBody>
      </p:sp>
      <p:sp>
        <p:nvSpPr>
          <p:cNvPr id="4" name="Rectangle 3"/>
          <p:cNvSpPr>
            <a:spLocks noChangeArrowheads="1"/>
          </p:cNvSpPr>
          <p:nvPr/>
        </p:nvSpPr>
        <p:spPr bwMode="auto">
          <a:xfrm>
            <a:off x="3325813" y="1600200"/>
            <a:ext cx="2751137" cy="708025"/>
          </a:xfrm>
          <a:prstGeom prst="rect">
            <a:avLst/>
          </a:prstGeom>
          <a:noFill/>
          <a:ln w="9525">
            <a:noFill/>
            <a:miter lim="800000"/>
            <a:headEnd/>
            <a:tailEnd/>
          </a:ln>
        </p:spPr>
        <p:txBody>
          <a:bodyPr wrap="none">
            <a:spAutoFit/>
          </a:bodyPr>
          <a:lstStyle/>
          <a:p>
            <a:pPr algn="ctr" eaLnBrk="1" hangingPunct="1"/>
            <a:r>
              <a:rPr lang="en-US" sz="4000">
                <a:solidFill>
                  <a:srgbClr val="FF0000"/>
                </a:solidFill>
                <a:cs typeface="Times New Roman" pitchFamily="18" charset="0"/>
              </a:rPr>
              <a:t>Thắng biển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3"/>
                                        </p:tgtEl>
                                        <p:attrNameLst>
                                          <p:attrName>style.visibility</p:attrName>
                                        </p:attrNameLst>
                                      </p:cBhvr>
                                      <p:to>
                                        <p:strVal val="visible"/>
                                      </p:to>
                                    </p:set>
                                    <p:anim calcmode="discrete" valueType="clr">
                                      <p:cBhvr override="childStyle">
                                        <p:cTn id="12"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gtEl>
                                        <p:attrNameLst>
                                          <p:attrName>fillcolor</p:attrName>
                                        </p:attrNameLst>
                                      </p:cBhvr>
                                      <p:tavLst>
                                        <p:tav tm="0">
                                          <p:val>
                                            <p:clrVal>
                                              <a:schemeClr val="accent2"/>
                                            </p:clrVal>
                                          </p:val>
                                        </p:tav>
                                        <p:tav tm="50000">
                                          <p:val>
                                            <p:clrVal>
                                              <a:schemeClr val="hlink"/>
                                            </p:clrVal>
                                          </p:val>
                                        </p:tav>
                                      </p:tavLst>
                                    </p:anim>
                                    <p:set>
                                      <p:cBhvr>
                                        <p:cTn id="14"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7000" b="-7000"/>
          </a:stretch>
        </a:blipFill>
        <a:effectLst/>
      </p:bgPr>
    </p:bg>
    <p:spTree>
      <p:nvGrpSpPr>
        <p:cNvPr id="1" name=""/>
        <p:cNvGrpSpPr/>
        <p:nvPr/>
      </p:nvGrpSpPr>
      <p:grpSpPr>
        <a:xfrm>
          <a:off x="0" y="0"/>
          <a:ext cx="0" cy="0"/>
          <a:chOff x="0" y="0"/>
          <a:chExt cx="0" cy="0"/>
        </a:xfrm>
      </p:grpSpPr>
      <p:sp>
        <p:nvSpPr>
          <p:cNvPr id="3076" name="Rectangle 4"/>
          <p:cNvSpPr>
            <a:spLocks noChangeArrowheads="1"/>
          </p:cNvSpPr>
          <p:nvPr/>
        </p:nvSpPr>
        <p:spPr bwMode="auto">
          <a:xfrm>
            <a:off x="762000" y="0"/>
            <a:ext cx="6991350" cy="646113"/>
          </a:xfrm>
          <a:prstGeom prst="rect">
            <a:avLst/>
          </a:prstGeom>
          <a:noFill/>
          <a:ln w="9525">
            <a:noFill/>
            <a:miter lim="800000"/>
            <a:headEnd/>
            <a:tailEnd/>
          </a:ln>
        </p:spPr>
        <p:txBody>
          <a:bodyPr>
            <a:spAutoFit/>
          </a:bodyPr>
          <a:lstStyle/>
          <a:p>
            <a:pPr algn="ctr" eaLnBrk="1" hangingPunct="1"/>
            <a:endParaRPr lang="en-US"/>
          </a:p>
          <a:p>
            <a:pPr algn="ctr" eaLnBrk="1" hangingPunct="1"/>
            <a:r>
              <a:rPr lang="en-US"/>
              <a:t>Tập </a:t>
            </a:r>
            <a:r>
              <a:rPr lang="vi-VN"/>
              <a:t>đ</a:t>
            </a:r>
            <a:r>
              <a:rPr lang="en-US"/>
              <a:t>ọc</a:t>
            </a:r>
          </a:p>
        </p:txBody>
      </p:sp>
      <p:sp>
        <p:nvSpPr>
          <p:cNvPr id="5123" name="Rectangle 2"/>
          <p:cNvSpPr>
            <a:spLocks noChangeArrowheads="1"/>
          </p:cNvSpPr>
          <p:nvPr/>
        </p:nvSpPr>
        <p:spPr bwMode="auto">
          <a:xfrm>
            <a:off x="5791200" y="914400"/>
            <a:ext cx="2151063" cy="400050"/>
          </a:xfrm>
          <a:prstGeom prst="rect">
            <a:avLst/>
          </a:prstGeom>
          <a:noFill/>
          <a:ln w="9525">
            <a:noFill/>
            <a:miter lim="800000"/>
            <a:headEnd/>
            <a:tailEnd/>
          </a:ln>
        </p:spPr>
        <p:txBody>
          <a:bodyPr>
            <a:spAutoFit/>
          </a:bodyPr>
          <a:lstStyle/>
          <a:p>
            <a:pPr algn="ctr" eaLnBrk="1" hangingPunct="1"/>
            <a:r>
              <a:rPr lang="en-US" sz="2000">
                <a:solidFill>
                  <a:srgbClr val="FF0000"/>
                </a:solidFill>
                <a:latin typeface="Times New Roman" pitchFamily="18" charset="0"/>
                <a:cs typeface="Times New Roman" pitchFamily="18" charset="0"/>
              </a:rPr>
              <a:t>_Chu Văn</a:t>
            </a:r>
            <a:r>
              <a:rPr lang="en-US" sz="2000">
                <a:solidFill>
                  <a:srgbClr val="FF0000"/>
                </a:solidFill>
              </a:rPr>
              <a:t>_</a:t>
            </a:r>
          </a:p>
        </p:txBody>
      </p:sp>
      <p:sp>
        <p:nvSpPr>
          <p:cNvPr id="5124" name="Rectangle 3"/>
          <p:cNvSpPr>
            <a:spLocks noChangeArrowheads="1"/>
          </p:cNvSpPr>
          <p:nvPr/>
        </p:nvSpPr>
        <p:spPr bwMode="auto">
          <a:xfrm>
            <a:off x="3276600" y="685800"/>
            <a:ext cx="2090738" cy="400050"/>
          </a:xfrm>
          <a:prstGeom prst="rect">
            <a:avLst/>
          </a:prstGeom>
          <a:noFill/>
          <a:ln w="9525">
            <a:noFill/>
            <a:miter lim="800000"/>
            <a:headEnd/>
            <a:tailEnd/>
          </a:ln>
        </p:spPr>
        <p:txBody>
          <a:bodyPr>
            <a:spAutoFit/>
          </a:bodyPr>
          <a:lstStyle/>
          <a:p>
            <a:pPr algn="ctr" eaLnBrk="1" hangingPunct="1"/>
            <a:r>
              <a:rPr lang="en-US" sz="2000">
                <a:solidFill>
                  <a:srgbClr val="FF0000"/>
                </a:solidFill>
                <a:cs typeface="Times New Roman" pitchFamily="18" charset="0"/>
              </a:rPr>
              <a:t>Thắng biển</a:t>
            </a:r>
          </a:p>
        </p:txBody>
      </p:sp>
      <p:sp>
        <p:nvSpPr>
          <p:cNvPr id="5125" name="Title 4"/>
          <p:cNvSpPr>
            <a:spLocks noGrp="1"/>
          </p:cNvSpPr>
          <p:nvPr>
            <p:ph type="title"/>
          </p:nvPr>
        </p:nvSpPr>
        <p:spPr/>
        <p:txBody>
          <a:bodyPr/>
          <a:lstStyle/>
          <a:p>
            <a:pPr eaLnBrk="1" hangingPunct="1"/>
            <a:endParaRPr lang="en-US" sz="4000" smtClean="0">
              <a:latin typeface="Arial" charset="0"/>
            </a:endParaRPr>
          </a:p>
        </p:txBody>
      </p:sp>
      <p:sp>
        <p:nvSpPr>
          <p:cNvPr id="6" name="Content Placeholder 5"/>
          <p:cNvSpPr>
            <a:spLocks noGrp="1"/>
          </p:cNvSpPr>
          <p:nvPr>
            <p:ph idx="1"/>
          </p:nvPr>
        </p:nvSpPr>
        <p:spPr>
          <a:xfrm>
            <a:off x="304800" y="1447800"/>
            <a:ext cx="8839200" cy="4525963"/>
          </a:xfrm>
        </p:spPr>
        <p:txBody>
          <a:bodyPr/>
          <a:lstStyle/>
          <a:p>
            <a:pPr eaLnBrk="1" hangingPunct="1">
              <a:buFont typeface="Arial" charset="0"/>
              <a:buNone/>
              <a:defRPr/>
            </a:pPr>
            <a:r>
              <a:rPr lang="en-US" sz="1800" b="1" dirty="0" err="1" smtClean="0">
                <a:solidFill>
                  <a:srgbClr val="C00000"/>
                </a:solidFill>
                <a:latin typeface="Arial"/>
                <a:cs typeface="Times New Roman" pitchFamily="18" charset="0"/>
              </a:rPr>
              <a:t>Mặt</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trời</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lên</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cao</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dần</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Gió</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bắt</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đầu</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mạnh</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Gió</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lên</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nước</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biển</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càng</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dữ</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Khoảng</a:t>
            </a:r>
            <a:endParaRPr lang="en-US" sz="1800" b="1" dirty="0" smtClean="0">
              <a:solidFill>
                <a:srgbClr val="C00000"/>
              </a:solidFill>
              <a:latin typeface="Arial"/>
              <a:cs typeface="Times New Roman" pitchFamily="18" charset="0"/>
            </a:endParaRPr>
          </a:p>
          <a:p>
            <a:pPr eaLnBrk="1" hangingPunct="1">
              <a:buFont typeface="Arial" charset="0"/>
              <a:buNone/>
              <a:defRPr/>
            </a:pPr>
            <a:r>
              <a:rPr lang="en-US" sz="1800" b="1" dirty="0" err="1" smtClean="0">
                <a:solidFill>
                  <a:srgbClr val="C00000"/>
                </a:solidFill>
                <a:latin typeface="Arial"/>
                <a:cs typeface="Times New Roman" pitchFamily="18" charset="0"/>
              </a:rPr>
              <a:t>mênh</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mông</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ầm</a:t>
            </a:r>
            <a:r>
              <a:rPr lang="en-US" sz="1800" b="1" dirty="0" smtClean="0">
                <a:solidFill>
                  <a:srgbClr val="C00000"/>
                </a:solidFill>
                <a:latin typeface="Arial"/>
                <a:cs typeface="Times New Roman" pitchFamily="18" charset="0"/>
              </a:rPr>
              <a:t> ĩ </a:t>
            </a:r>
            <a:r>
              <a:rPr lang="en-US" sz="1800" b="1" dirty="0" err="1" smtClean="0">
                <a:solidFill>
                  <a:srgbClr val="C00000"/>
                </a:solidFill>
                <a:latin typeface="Arial"/>
                <a:cs typeface="Times New Roman" pitchFamily="18" charset="0"/>
              </a:rPr>
              <a:t>càng</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lan</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rộng</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mãi</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vào</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Biển</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cả</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muốn</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nuốt</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tươi</a:t>
            </a:r>
            <a:r>
              <a:rPr lang="en-US" sz="1800" b="1" dirty="0" smtClean="0">
                <a:solidFill>
                  <a:srgbClr val="C00000"/>
                </a:solidFill>
                <a:latin typeface="Arial"/>
                <a:cs typeface="Times New Roman" pitchFamily="18" charset="0"/>
              </a:rPr>
              <a:t> con </a:t>
            </a:r>
            <a:r>
              <a:rPr lang="en-US" sz="1800" b="1" dirty="0" err="1" smtClean="0">
                <a:solidFill>
                  <a:srgbClr val="C00000"/>
                </a:solidFill>
                <a:latin typeface="Arial"/>
                <a:cs typeface="Times New Roman" pitchFamily="18" charset="0"/>
              </a:rPr>
              <a:t>đê</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mỏng</a:t>
            </a:r>
            <a:endParaRPr lang="en-US" sz="1800" b="1" dirty="0" smtClean="0">
              <a:solidFill>
                <a:srgbClr val="C00000"/>
              </a:solidFill>
              <a:latin typeface="Arial"/>
              <a:cs typeface="Times New Roman" pitchFamily="18" charset="0"/>
            </a:endParaRPr>
          </a:p>
          <a:p>
            <a:pPr eaLnBrk="1" hangingPunct="1">
              <a:buFont typeface="Arial" charset="0"/>
              <a:buNone/>
              <a:defRPr/>
            </a:pPr>
            <a:r>
              <a:rPr lang="en-US" sz="1800" b="1" dirty="0" err="1" smtClean="0">
                <a:solidFill>
                  <a:srgbClr val="C00000"/>
                </a:solidFill>
                <a:latin typeface="Arial"/>
                <a:cs typeface="Times New Roman" pitchFamily="18" charset="0"/>
              </a:rPr>
              <a:t>manh</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như</a:t>
            </a:r>
            <a:r>
              <a:rPr lang="en-US" sz="1800" b="1" dirty="0" smtClean="0">
                <a:solidFill>
                  <a:srgbClr val="C00000"/>
                </a:solidFill>
                <a:latin typeface="Arial"/>
                <a:cs typeface="Times New Roman" pitchFamily="18" charset="0"/>
              </a:rPr>
              <a:t> con </a:t>
            </a:r>
            <a:r>
              <a:rPr lang="en-US" sz="1800" b="1" dirty="0" err="1" smtClean="0">
                <a:solidFill>
                  <a:srgbClr val="C00000"/>
                </a:solidFill>
                <a:latin typeface="Arial"/>
                <a:cs typeface="Times New Roman" pitchFamily="18" charset="0"/>
              </a:rPr>
              <a:t>mập</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đớp</a:t>
            </a:r>
            <a:r>
              <a:rPr lang="en-US" sz="1800" b="1" dirty="0" smtClean="0">
                <a:solidFill>
                  <a:srgbClr val="C00000"/>
                </a:solidFill>
                <a:latin typeface="Arial"/>
                <a:cs typeface="Times New Roman" pitchFamily="18" charset="0"/>
              </a:rPr>
              <a:t> con </a:t>
            </a:r>
            <a:r>
              <a:rPr lang="en-US" sz="1800" b="1" dirty="0" err="1" smtClean="0">
                <a:solidFill>
                  <a:srgbClr val="C00000"/>
                </a:solidFill>
                <a:latin typeface="Arial"/>
                <a:cs typeface="Times New Roman" pitchFamily="18" charset="0"/>
              </a:rPr>
              <a:t>cá</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chim</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nhỏ</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bé</a:t>
            </a:r>
            <a:r>
              <a:rPr lang="en-US" sz="1800" b="1" dirty="0" smtClean="0">
                <a:solidFill>
                  <a:srgbClr val="C00000"/>
                </a:solidFill>
                <a:latin typeface="Arial"/>
                <a:cs typeface="Times New Roman" pitchFamily="18" charset="0"/>
              </a:rPr>
              <a:t>. </a:t>
            </a:r>
          </a:p>
          <a:p>
            <a:pPr marL="0" indent="0" eaLnBrk="1" hangingPunct="1">
              <a:buFont typeface="Arial" charset="0"/>
              <a:buNone/>
              <a:defRPr/>
            </a:pPr>
            <a:r>
              <a:rPr lang="en-US" sz="1800" b="1" dirty="0" err="1" smtClean="0">
                <a:solidFill>
                  <a:srgbClr val="002060"/>
                </a:solidFill>
                <a:latin typeface="Arial"/>
                <a:cs typeface="Times New Roman" pitchFamily="18" charset="0"/>
              </a:rPr>
              <a:t>Một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tiếng</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ào</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dữ</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dội</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Như</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một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đàn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cá</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voi</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lớn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sóng</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trào</a:t>
            </a:r>
            <a:r>
              <a:rPr lang="en-US" sz="1800" b="1" dirty="0" smtClean="0">
                <a:solidFill>
                  <a:srgbClr val="002060"/>
                </a:solidFill>
                <a:latin typeface="Arial"/>
                <a:cs typeface="Times New Roman" pitchFamily="18" charset="0"/>
              </a:rPr>
              <a:t> qua </a:t>
            </a:r>
            <a:r>
              <a:rPr lang="en-US" sz="1800" b="1" dirty="0" err="1" smtClean="0">
                <a:solidFill>
                  <a:srgbClr val="002060"/>
                </a:solidFill>
                <a:latin typeface="Arial"/>
                <a:cs typeface="Times New Roman" pitchFamily="18" charset="0"/>
              </a:rPr>
              <a:t>những</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cây</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vẹt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cao</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nhất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vụt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vào</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thân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đê</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rào</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rào</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Một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cuộc</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vật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lộn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dữ</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dội</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diễn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ra</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Một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bên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là</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biển</a:t>
            </a:r>
            <a:r>
              <a:rPr lang="en-US" sz="1800" b="1" dirty="0" smtClean="0">
                <a:solidFill>
                  <a:srgbClr val="002060"/>
                </a:solidFill>
                <a:latin typeface="Arial"/>
                <a:cs typeface="Times New Roman" pitchFamily="18" charset="0"/>
              </a:rPr>
              <a:t> , </a:t>
            </a:r>
            <a:r>
              <a:rPr lang="en-US" sz="1800" b="1" dirty="0" err="1" smtClean="0">
                <a:solidFill>
                  <a:srgbClr val="002060"/>
                </a:solidFill>
                <a:latin typeface="Arial"/>
                <a:cs typeface="Times New Roman" pitchFamily="18" charset="0"/>
              </a:rPr>
              <a:t>là</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gió</a:t>
            </a:r>
            <a:r>
              <a:rPr lang="en-US" sz="1800" b="1" dirty="0" smtClean="0">
                <a:solidFill>
                  <a:srgbClr val="002060"/>
                </a:solidFill>
                <a:latin typeface="Arial"/>
                <a:cs typeface="Times New Roman" pitchFamily="18" charset="0"/>
              </a:rPr>
              <a:t> , </a:t>
            </a:r>
            <a:r>
              <a:rPr lang="en-US" sz="1800" b="1" dirty="0" err="1" smtClean="0">
                <a:solidFill>
                  <a:srgbClr val="002060"/>
                </a:solidFill>
                <a:latin typeface="Arial"/>
                <a:cs typeface="Times New Roman" pitchFamily="18" charset="0"/>
              </a:rPr>
              <a:t>trong</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một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cơn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giận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dữ</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điên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cuồng.Một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bên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là</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hàng</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ngàn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người</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với</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hai</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bàn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tay</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và</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những</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dụng</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cụ</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thô</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sơ</a:t>
            </a:r>
            <a:r>
              <a:rPr lang="en-US" sz="1800" b="1" dirty="0" smtClean="0">
                <a:solidFill>
                  <a:srgbClr val="002060"/>
                </a:solidFill>
                <a:latin typeface="Arial"/>
                <a:cs typeface="Times New Roman" pitchFamily="18" charset="0"/>
              </a:rPr>
              <a:t> , </a:t>
            </a:r>
            <a:r>
              <a:rPr lang="en-US" sz="1800" b="1" dirty="0" err="1" smtClean="0">
                <a:solidFill>
                  <a:srgbClr val="002060"/>
                </a:solidFill>
                <a:latin typeface="Arial"/>
                <a:cs typeface="Times New Roman" pitchFamily="18" charset="0"/>
              </a:rPr>
              <a:t>với</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tinh</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thần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quyết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tâm</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chống</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giữ</a:t>
            </a:r>
            <a:r>
              <a:rPr lang="en-US" sz="1800" b="1" dirty="0" smtClean="0">
                <a:solidFill>
                  <a:srgbClr val="002060"/>
                </a:solidFill>
                <a:latin typeface="Arial"/>
                <a:cs typeface="Times New Roman" pitchFamily="18" charset="0"/>
              </a:rPr>
              <a:t>.</a:t>
            </a:r>
          </a:p>
          <a:p>
            <a:pPr marL="0" indent="0" eaLnBrk="1" hangingPunct="1">
              <a:buFont typeface="Arial" charset="0"/>
              <a:buNone/>
              <a:defRPr/>
            </a:pPr>
            <a:r>
              <a:rPr lang="en-US" sz="1800" b="1" dirty="0" err="1" smtClean="0">
                <a:solidFill>
                  <a:srgbClr val="7030A0"/>
                </a:solidFill>
                <a:latin typeface="Arial"/>
                <a:cs typeface="Times New Roman" pitchFamily="18" charset="0"/>
              </a:rPr>
              <a:t>Một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tiếng</a:t>
            </a:r>
            <a:r>
              <a:rPr lang="en-US" sz="1800" b="1" dirty="0" smtClean="0">
                <a:solidFill>
                  <a:srgbClr val="7030A0"/>
                </a:solidFill>
                <a:latin typeface="Arial"/>
                <a:cs typeface="Times New Roman" pitchFamily="18" charset="0"/>
              </a:rPr>
              <a:t> reo to </a:t>
            </a:r>
            <a:r>
              <a:rPr lang="en-US" sz="1800" b="1" dirty="0" err="1" smtClean="0">
                <a:solidFill>
                  <a:srgbClr val="7030A0"/>
                </a:solidFill>
                <a:latin typeface="Arial"/>
                <a:cs typeface="Times New Roman" pitchFamily="18" charset="0"/>
              </a:rPr>
              <a:t>nổi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lên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rồi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ầm</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ầm</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hơn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hai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chục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thanh</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niên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cả</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nam</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lẫn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nữ</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mỗi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người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vác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một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củi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vẹt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nhảy</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xuống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dòng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nước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đang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cuốn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dữ</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Họ</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khoác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vai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nhau</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thành</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một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sợi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dây</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dài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lấy</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thân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mình</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ngăn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dòng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nước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mặn.Nước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quật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vào</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mặt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vào</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ngực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trào</a:t>
            </a:r>
            <a:r>
              <a:rPr lang="en-US" sz="1800" b="1" dirty="0" smtClean="0">
                <a:solidFill>
                  <a:srgbClr val="7030A0"/>
                </a:solidFill>
                <a:latin typeface="Arial"/>
                <a:cs typeface="Times New Roman" pitchFamily="18" charset="0"/>
              </a:rPr>
              <a:t> qua </a:t>
            </a:r>
            <a:r>
              <a:rPr lang="en-US" sz="1800" b="1" dirty="0" err="1" smtClean="0">
                <a:solidFill>
                  <a:srgbClr val="7030A0"/>
                </a:solidFill>
                <a:latin typeface="Arial"/>
                <a:cs typeface="Times New Roman" pitchFamily="18" charset="0"/>
              </a:rPr>
              <a:t>đầu</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hàng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rào</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sống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Họ</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ngụp</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xuống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trồi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lên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ngụp</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xuống.Trong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đám</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thanh</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niên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xung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kích</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có</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người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ngã</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có</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người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ngạt.Nhưng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những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bàn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tay</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khoác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vai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nhau</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vẫn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cứng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như</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sắt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và</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thân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hình</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họ</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cột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chặt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lấy</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những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cọc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tre</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đóng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chắc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dẻo</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như</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chão</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Tóc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dài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các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cô</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quấn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chặt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vào</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cổ</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các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cậu</a:t>
            </a:r>
            <a:r>
              <a:rPr lang="en-US" sz="1800" b="1" dirty="0" smtClean="0">
                <a:solidFill>
                  <a:srgbClr val="7030A0"/>
                </a:solidFill>
                <a:latin typeface="Arial"/>
                <a:cs typeface="Times New Roman" pitchFamily="18" charset="0"/>
              </a:rPr>
              <a:t> con </a:t>
            </a:r>
            <a:r>
              <a:rPr lang="en-US" sz="1800" b="1" dirty="0" err="1" smtClean="0">
                <a:solidFill>
                  <a:srgbClr val="7030A0"/>
                </a:solidFill>
                <a:latin typeface="Arial"/>
                <a:cs typeface="Times New Roman" pitchFamily="18" charset="0"/>
              </a:rPr>
              <a:t>trai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mồ</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hôi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như</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suối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hòa</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lẫn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với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nước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chát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mặn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Đám</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người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không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sợ</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chết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đã</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cứu</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được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quãng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đê</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sống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lại</a:t>
            </a:r>
            <a:r>
              <a:rPr lang="en-US" sz="1800" b="1" dirty="0" smtClean="0">
                <a:solidFill>
                  <a:srgbClr val="7030A0"/>
                </a:solidFill>
                <a:latin typeface="Arial"/>
                <a:cs typeface="Times New Roman" pitchFamily="18" charset="0"/>
              </a:rPr>
              <a:t>.</a:t>
            </a:r>
            <a:endParaRPr lang="en-US" sz="1800" b="1" dirty="0">
              <a:solidFill>
                <a:srgbClr val="7030A0"/>
              </a:solidFill>
              <a:latin typeface="Aria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3076">
                                            <p:txEl>
                                              <p:pRg st="1" end="1"/>
                                            </p:txEl>
                                          </p:spTgt>
                                        </p:tgtEl>
                                        <p:attrNameLst>
                                          <p:attrName>style.visibility</p:attrName>
                                        </p:attrNameLst>
                                      </p:cBhvr>
                                      <p:to>
                                        <p:strVal val="visible"/>
                                      </p:to>
                                    </p:set>
                                    <p:animEffect transition="in" filter="box(in)">
                                      <p:cBhvr>
                                        <p:cTn id="7" dur="500"/>
                                        <p:tgtEl>
                                          <p:spTgt spid="307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670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anim calcmode="lin" valueType="num">
                                      <p:cBhvr>
                                        <p:cTn id="19" dur="500" fill="hold"/>
                                        <p:tgtEl>
                                          <p:spTgt spid="6">
                                            <p:txEl>
                                              <p:pRg st="1" end="1"/>
                                            </p:txEl>
                                          </p:spTgt>
                                        </p:tgtEl>
                                        <p:attrNameLst>
                                          <p:attrName>ppt_x</p:attrName>
                                        </p:attrNameLst>
                                      </p:cBhvr>
                                      <p:tavLst>
                                        <p:tav tm="0">
                                          <p:val>
                                            <p:strVal val="#ppt_x-.1"/>
                                          </p:val>
                                        </p:tav>
                                        <p:tav tm="100000">
                                          <p:val>
                                            <p:strVal val="#ppt_x"/>
                                          </p:val>
                                        </p:tav>
                                      </p:tavLst>
                                    </p:anim>
                                    <p:anim calcmode="lin" valueType="num">
                                      <p:cBhvr>
                                        <p:cTn id="20"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995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anim calcmode="lin" valueType="num">
                                      <p:cBhvr>
                                        <p:cTn id="25" dur="500" fill="hold"/>
                                        <p:tgtEl>
                                          <p:spTgt spid="6">
                                            <p:txEl>
                                              <p:pRg st="2" end="2"/>
                                            </p:txEl>
                                          </p:spTgt>
                                        </p:tgtEl>
                                        <p:attrNameLst>
                                          <p:attrName>ppt_x</p:attrName>
                                        </p:attrNameLst>
                                      </p:cBhvr>
                                      <p:tavLst>
                                        <p:tav tm="0">
                                          <p:val>
                                            <p:strVal val="#ppt_x-.1"/>
                                          </p:val>
                                        </p:tav>
                                        <p:tav tm="100000">
                                          <p:val>
                                            <p:strVal val="#ppt_x"/>
                                          </p:val>
                                        </p:tav>
                                      </p:tavLst>
                                    </p:anim>
                                    <p:anim calcmode="lin" valueType="num">
                                      <p:cBhvr>
                                        <p:cTn id="26"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1950"/>
                            </p:stCondLst>
                            <p:childTnLst>
                              <p:par>
                                <p:cTn id="28" presetID="40" presetClass="entr" presetSubtype="0" fill="hold" grpId="0" nodeType="afterEffect">
                                  <p:stCondLst>
                                    <p:cond delay="0"/>
                                  </p:stCondLst>
                                  <p:iterate type="lt">
                                    <p:tmPct val="10000"/>
                                  </p:iterate>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anim calcmode="lin" valueType="num">
                                      <p:cBhvr>
                                        <p:cTn id="31" dur="500" fill="hold"/>
                                        <p:tgtEl>
                                          <p:spTgt spid="6">
                                            <p:txEl>
                                              <p:pRg st="3" end="3"/>
                                            </p:txEl>
                                          </p:spTgt>
                                        </p:tgtEl>
                                        <p:attrNameLst>
                                          <p:attrName>ppt_x</p:attrName>
                                        </p:attrNameLst>
                                      </p:cBhvr>
                                      <p:tavLst>
                                        <p:tav tm="0">
                                          <p:val>
                                            <p:strVal val="#ppt_x-.1"/>
                                          </p:val>
                                        </p:tav>
                                        <p:tav tm="100000">
                                          <p:val>
                                            <p:strVal val="#ppt_x"/>
                                          </p:val>
                                        </p:tav>
                                      </p:tavLst>
                                    </p:anim>
                                    <p:anim calcmode="lin" valueType="num">
                                      <p:cBhvr>
                                        <p:cTn id="32"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24100"/>
                            </p:stCondLst>
                            <p:childTnLst>
                              <p:par>
                                <p:cTn id="34" presetID="40" presetClass="entr" presetSubtype="0" fill="hold" grpId="0" nodeType="afterEffect">
                                  <p:stCondLst>
                                    <p:cond delay="0"/>
                                  </p:stCondLst>
                                  <p:iterate type="lt">
                                    <p:tmPct val="10000"/>
                                  </p:iterate>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500"/>
                                        <p:tgtEl>
                                          <p:spTgt spid="6">
                                            <p:txEl>
                                              <p:pRg st="4" end="4"/>
                                            </p:txEl>
                                          </p:spTgt>
                                        </p:tgtEl>
                                      </p:cBhvr>
                                    </p:animEffect>
                                    <p:anim calcmode="lin" valueType="num">
                                      <p:cBhvr>
                                        <p:cTn id="37" dur="500" fill="hold"/>
                                        <p:tgtEl>
                                          <p:spTgt spid="6">
                                            <p:txEl>
                                              <p:pRg st="4" end="4"/>
                                            </p:txEl>
                                          </p:spTgt>
                                        </p:tgtEl>
                                        <p:attrNameLst>
                                          <p:attrName>ppt_x</p:attrName>
                                        </p:attrNameLst>
                                      </p:cBhvr>
                                      <p:tavLst>
                                        <p:tav tm="0">
                                          <p:val>
                                            <p:strVal val="#ppt_x-.1"/>
                                          </p:val>
                                        </p:tav>
                                        <p:tav tm="100000">
                                          <p:val>
                                            <p:strVal val="#ppt_x"/>
                                          </p:val>
                                        </p:tav>
                                      </p:tavLst>
                                    </p:anim>
                                    <p:anim calcmode="lin" valueType="num">
                                      <p:cBhvr>
                                        <p:cTn id="38"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latin typeface="Arial" charset="0"/>
                <a:cs typeface="Times New Roman" pitchFamily="18" charset="0"/>
              </a:rPr>
              <a:t>Bài tập đọc chia làm 3 đoạn :</a:t>
            </a:r>
          </a:p>
        </p:txBody>
      </p:sp>
      <p:sp>
        <p:nvSpPr>
          <p:cNvPr id="3" name="Content Placeholder 2"/>
          <p:cNvSpPr>
            <a:spLocks noGrp="1"/>
          </p:cNvSpPr>
          <p:nvPr>
            <p:ph idx="1"/>
          </p:nvPr>
        </p:nvSpPr>
        <p:spPr>
          <a:xfrm>
            <a:off x="457200" y="1905000"/>
            <a:ext cx="8686800" cy="4525963"/>
          </a:xfrm>
        </p:spPr>
        <p:txBody>
          <a:bodyPr/>
          <a:lstStyle/>
          <a:p>
            <a:pPr eaLnBrk="1" hangingPunct="1">
              <a:lnSpc>
                <a:spcPct val="150000"/>
              </a:lnSpc>
            </a:pPr>
            <a:r>
              <a:rPr lang="en-US" smtClean="0">
                <a:latin typeface="Arial" charset="0"/>
                <a:cs typeface="Times New Roman" pitchFamily="18" charset="0"/>
              </a:rPr>
              <a:t> Đoạn 1 : Từ Mặt trời lên cao……cá chim nhỏ bé </a:t>
            </a:r>
          </a:p>
          <a:p>
            <a:pPr eaLnBrk="1" hangingPunct="1">
              <a:lnSpc>
                <a:spcPct val="150000"/>
              </a:lnSpc>
            </a:pPr>
            <a:r>
              <a:rPr lang="en-US" smtClean="0">
                <a:latin typeface="Arial" charset="0"/>
                <a:cs typeface="Times New Roman" pitchFamily="18" charset="0"/>
              </a:rPr>
              <a:t>Đoạn 2 : Một tiếng ào dữ dội…….quyết tâm chống giữ </a:t>
            </a:r>
          </a:p>
          <a:p>
            <a:pPr eaLnBrk="1" hangingPunct="1">
              <a:lnSpc>
                <a:spcPct val="150000"/>
              </a:lnSpc>
            </a:pPr>
            <a:r>
              <a:rPr lang="en-US" smtClean="0">
                <a:latin typeface="Arial" charset="0"/>
                <a:cs typeface="Times New Roman" pitchFamily="18" charset="0"/>
              </a:rPr>
              <a:t>Đoạn 3 : Một tiếng reo to nổi lên……sống lại </a:t>
            </a:r>
          </a:p>
          <a:p>
            <a:pPr eaLnBrk="1" hangingPunct="1">
              <a:buFont typeface="Arial" charset="0"/>
              <a:buNone/>
            </a:pPr>
            <a:endParaRPr lang="en-US"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1524000"/>
            <a:ext cx="8229600" cy="1143000"/>
          </a:xfrm>
        </p:spPr>
        <p:txBody>
          <a:bodyPr/>
          <a:lstStyle/>
          <a:p>
            <a:pPr algn="l" eaLnBrk="1" hangingPunct="1">
              <a:lnSpc>
                <a:spcPct val="200000"/>
              </a:lnSpc>
            </a:pPr>
            <a:r>
              <a:rPr lang="en-US" smtClean="0">
                <a:latin typeface="Arial" charset="0"/>
                <a:cs typeface="Times New Roman" pitchFamily="18" charset="0"/>
              </a:rPr>
              <a:t>Luyện đọc từ khó : </a:t>
            </a:r>
            <a:br>
              <a:rPr lang="en-US" smtClean="0">
                <a:latin typeface="Arial" charset="0"/>
                <a:cs typeface="Times New Roman" pitchFamily="18" charset="0"/>
              </a:rPr>
            </a:br>
            <a:r>
              <a:rPr lang="en-US" smtClean="0">
                <a:latin typeface="Arial" charset="0"/>
                <a:cs typeface="Times New Roman" pitchFamily="18" charset="0"/>
              </a:rPr>
              <a:t>vật lộn, nam lẫn nữ.</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6" name="Rectangle 4"/>
          <p:cNvSpPr>
            <a:spLocks noChangeArrowheads="1"/>
          </p:cNvSpPr>
          <p:nvPr/>
        </p:nvSpPr>
        <p:spPr bwMode="auto">
          <a:xfrm>
            <a:off x="762000" y="0"/>
            <a:ext cx="6991350" cy="646113"/>
          </a:xfrm>
          <a:prstGeom prst="rect">
            <a:avLst/>
          </a:prstGeom>
          <a:noFill/>
          <a:ln w="9525">
            <a:noFill/>
            <a:miter lim="800000"/>
            <a:headEnd/>
            <a:tailEnd/>
          </a:ln>
        </p:spPr>
        <p:txBody>
          <a:bodyPr>
            <a:spAutoFit/>
          </a:bodyPr>
          <a:lstStyle/>
          <a:p>
            <a:pPr algn="ctr" eaLnBrk="1" hangingPunct="1"/>
            <a:endParaRPr lang="en-US"/>
          </a:p>
          <a:p>
            <a:pPr algn="ctr" eaLnBrk="1" hangingPunct="1"/>
            <a:r>
              <a:rPr lang="en-US"/>
              <a:t>Tập </a:t>
            </a:r>
            <a:r>
              <a:rPr lang="vi-VN"/>
              <a:t>đ</a:t>
            </a:r>
            <a:r>
              <a:rPr lang="en-US"/>
              <a:t>ọc</a:t>
            </a:r>
          </a:p>
        </p:txBody>
      </p:sp>
      <p:sp>
        <p:nvSpPr>
          <p:cNvPr id="8195" name="Rectangle 2"/>
          <p:cNvSpPr>
            <a:spLocks noChangeArrowheads="1"/>
          </p:cNvSpPr>
          <p:nvPr/>
        </p:nvSpPr>
        <p:spPr bwMode="auto">
          <a:xfrm>
            <a:off x="5791200" y="914400"/>
            <a:ext cx="2151063" cy="400050"/>
          </a:xfrm>
          <a:prstGeom prst="rect">
            <a:avLst/>
          </a:prstGeom>
          <a:noFill/>
          <a:ln w="9525">
            <a:noFill/>
            <a:miter lim="800000"/>
            <a:headEnd/>
            <a:tailEnd/>
          </a:ln>
        </p:spPr>
        <p:txBody>
          <a:bodyPr>
            <a:spAutoFit/>
          </a:bodyPr>
          <a:lstStyle/>
          <a:p>
            <a:pPr algn="ctr" eaLnBrk="1" hangingPunct="1"/>
            <a:r>
              <a:rPr lang="en-US" sz="2000">
                <a:solidFill>
                  <a:srgbClr val="FF0000"/>
                </a:solidFill>
                <a:latin typeface="Times New Roman" pitchFamily="18" charset="0"/>
                <a:cs typeface="Times New Roman" pitchFamily="18" charset="0"/>
              </a:rPr>
              <a:t>_Chu Văn</a:t>
            </a:r>
            <a:r>
              <a:rPr lang="en-US" sz="2000">
                <a:solidFill>
                  <a:srgbClr val="FF0000"/>
                </a:solidFill>
              </a:rPr>
              <a:t>_</a:t>
            </a:r>
          </a:p>
        </p:txBody>
      </p:sp>
      <p:sp>
        <p:nvSpPr>
          <p:cNvPr id="8196" name="Rectangle 3"/>
          <p:cNvSpPr>
            <a:spLocks noChangeArrowheads="1"/>
          </p:cNvSpPr>
          <p:nvPr/>
        </p:nvSpPr>
        <p:spPr bwMode="auto">
          <a:xfrm>
            <a:off x="3276600" y="685800"/>
            <a:ext cx="2090738" cy="400050"/>
          </a:xfrm>
          <a:prstGeom prst="rect">
            <a:avLst/>
          </a:prstGeom>
          <a:noFill/>
          <a:ln w="9525">
            <a:noFill/>
            <a:miter lim="800000"/>
            <a:headEnd/>
            <a:tailEnd/>
          </a:ln>
        </p:spPr>
        <p:txBody>
          <a:bodyPr>
            <a:spAutoFit/>
          </a:bodyPr>
          <a:lstStyle/>
          <a:p>
            <a:pPr algn="ctr" eaLnBrk="1" hangingPunct="1"/>
            <a:r>
              <a:rPr lang="en-US" sz="2000">
                <a:solidFill>
                  <a:srgbClr val="FF0000"/>
                </a:solidFill>
                <a:cs typeface="Times New Roman" pitchFamily="18" charset="0"/>
              </a:rPr>
              <a:t>Thắng biển</a:t>
            </a:r>
          </a:p>
        </p:txBody>
      </p:sp>
      <p:sp>
        <p:nvSpPr>
          <p:cNvPr id="6" name="Content Placeholder 5"/>
          <p:cNvSpPr>
            <a:spLocks noGrp="1"/>
          </p:cNvSpPr>
          <p:nvPr>
            <p:ph idx="1"/>
          </p:nvPr>
        </p:nvSpPr>
        <p:spPr>
          <a:xfrm>
            <a:off x="304800" y="1447800"/>
            <a:ext cx="8839200" cy="4525963"/>
          </a:xfrm>
        </p:spPr>
        <p:txBody>
          <a:bodyPr/>
          <a:lstStyle/>
          <a:p>
            <a:pPr eaLnBrk="1" hangingPunct="1">
              <a:buFont typeface="Arial" charset="0"/>
              <a:buNone/>
              <a:defRPr/>
            </a:pPr>
            <a:r>
              <a:rPr lang="en-US" sz="1800" b="1" dirty="0" err="1" smtClean="0">
                <a:solidFill>
                  <a:srgbClr val="C00000"/>
                </a:solidFill>
                <a:latin typeface="Arial"/>
                <a:cs typeface="Times New Roman" pitchFamily="18" charset="0"/>
              </a:rPr>
              <a:t>Mặt</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trời</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lên</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cao</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dần</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Gió</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bắt</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đầu</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mạnh</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Gió</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lên</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nước</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biển</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càng</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dữ</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Khoảng</a:t>
            </a:r>
            <a:endParaRPr lang="en-US" sz="1800" b="1" dirty="0" smtClean="0">
              <a:solidFill>
                <a:srgbClr val="C00000"/>
              </a:solidFill>
              <a:latin typeface="Arial"/>
              <a:cs typeface="Times New Roman" pitchFamily="18" charset="0"/>
            </a:endParaRPr>
          </a:p>
          <a:p>
            <a:pPr eaLnBrk="1" hangingPunct="1">
              <a:buFont typeface="Arial" charset="0"/>
              <a:buNone/>
              <a:defRPr/>
            </a:pPr>
            <a:r>
              <a:rPr lang="en-US" sz="1800" b="1" dirty="0" err="1" smtClean="0">
                <a:solidFill>
                  <a:srgbClr val="C00000"/>
                </a:solidFill>
                <a:latin typeface="Arial"/>
                <a:cs typeface="Times New Roman" pitchFamily="18" charset="0"/>
              </a:rPr>
              <a:t>mênh</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mông</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ầm</a:t>
            </a:r>
            <a:r>
              <a:rPr lang="en-US" sz="1800" b="1" dirty="0" smtClean="0">
                <a:solidFill>
                  <a:srgbClr val="C00000"/>
                </a:solidFill>
                <a:latin typeface="Arial"/>
                <a:cs typeface="Times New Roman" pitchFamily="18" charset="0"/>
              </a:rPr>
              <a:t> ĩ </a:t>
            </a:r>
            <a:r>
              <a:rPr lang="en-US" sz="1800" b="1" dirty="0" err="1" smtClean="0">
                <a:solidFill>
                  <a:srgbClr val="C00000"/>
                </a:solidFill>
                <a:latin typeface="Arial"/>
                <a:cs typeface="Times New Roman" pitchFamily="18" charset="0"/>
              </a:rPr>
              <a:t>càng</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lan</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rộng</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mãi</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vào</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Biển</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cả</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muốn</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nuốt</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tươi</a:t>
            </a:r>
            <a:r>
              <a:rPr lang="en-US" sz="1800" b="1" dirty="0" smtClean="0">
                <a:solidFill>
                  <a:srgbClr val="C00000"/>
                </a:solidFill>
                <a:latin typeface="Arial"/>
                <a:cs typeface="Times New Roman" pitchFamily="18" charset="0"/>
              </a:rPr>
              <a:t> con </a:t>
            </a:r>
            <a:r>
              <a:rPr lang="en-US" sz="1800" b="1" dirty="0" err="1" smtClean="0">
                <a:solidFill>
                  <a:srgbClr val="C00000"/>
                </a:solidFill>
                <a:latin typeface="Arial"/>
                <a:cs typeface="Times New Roman" pitchFamily="18" charset="0"/>
              </a:rPr>
              <a:t>đê</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mỏng</a:t>
            </a:r>
            <a:endParaRPr lang="en-US" sz="1800" b="1" dirty="0" smtClean="0">
              <a:solidFill>
                <a:srgbClr val="C00000"/>
              </a:solidFill>
              <a:latin typeface="Arial"/>
              <a:cs typeface="Times New Roman" pitchFamily="18" charset="0"/>
            </a:endParaRPr>
          </a:p>
          <a:p>
            <a:pPr eaLnBrk="1" hangingPunct="1">
              <a:buFont typeface="Arial" charset="0"/>
              <a:buNone/>
              <a:defRPr/>
            </a:pPr>
            <a:r>
              <a:rPr lang="en-US" sz="1800" b="1" dirty="0" err="1" smtClean="0">
                <a:solidFill>
                  <a:srgbClr val="C00000"/>
                </a:solidFill>
                <a:latin typeface="Arial"/>
                <a:cs typeface="Times New Roman" pitchFamily="18" charset="0"/>
              </a:rPr>
              <a:t>manh</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như</a:t>
            </a:r>
            <a:r>
              <a:rPr lang="en-US" sz="1800" b="1" dirty="0" smtClean="0">
                <a:solidFill>
                  <a:srgbClr val="C00000"/>
                </a:solidFill>
                <a:latin typeface="Arial"/>
                <a:cs typeface="Times New Roman" pitchFamily="18" charset="0"/>
              </a:rPr>
              <a:t> con </a:t>
            </a:r>
            <a:r>
              <a:rPr lang="en-US" sz="1800" b="1" dirty="0" err="1" smtClean="0">
                <a:solidFill>
                  <a:srgbClr val="C00000"/>
                </a:solidFill>
                <a:latin typeface="Arial"/>
                <a:cs typeface="Times New Roman" pitchFamily="18" charset="0"/>
              </a:rPr>
              <a:t>mập</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đớp</a:t>
            </a:r>
            <a:r>
              <a:rPr lang="en-US" sz="1800" b="1" dirty="0" smtClean="0">
                <a:solidFill>
                  <a:srgbClr val="C00000"/>
                </a:solidFill>
                <a:latin typeface="Arial"/>
                <a:cs typeface="Times New Roman" pitchFamily="18" charset="0"/>
              </a:rPr>
              <a:t> con </a:t>
            </a:r>
            <a:r>
              <a:rPr lang="en-US" sz="1800" b="1" dirty="0" err="1" smtClean="0">
                <a:solidFill>
                  <a:srgbClr val="C00000"/>
                </a:solidFill>
                <a:latin typeface="Arial"/>
                <a:cs typeface="Times New Roman" pitchFamily="18" charset="0"/>
              </a:rPr>
              <a:t>cá</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chim</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nhỏ</a:t>
            </a:r>
            <a:r>
              <a:rPr lang="en-US" sz="1800" b="1" dirty="0" smtClean="0">
                <a:solidFill>
                  <a:srgbClr val="C00000"/>
                </a:solidFill>
                <a:latin typeface="Arial"/>
                <a:cs typeface="Times New Roman" pitchFamily="18" charset="0"/>
              </a:rPr>
              <a:t> </a:t>
            </a:r>
            <a:r>
              <a:rPr lang="en-US" sz="1800" b="1" dirty="0" err="1" smtClean="0">
                <a:solidFill>
                  <a:srgbClr val="C00000"/>
                </a:solidFill>
                <a:latin typeface="Arial"/>
                <a:cs typeface="Times New Roman" pitchFamily="18" charset="0"/>
              </a:rPr>
              <a:t>bé</a:t>
            </a:r>
            <a:r>
              <a:rPr lang="en-US" sz="1800" b="1" dirty="0" smtClean="0">
                <a:solidFill>
                  <a:srgbClr val="C00000"/>
                </a:solidFill>
                <a:latin typeface="Arial"/>
                <a:cs typeface="Times New Roman" pitchFamily="18" charset="0"/>
              </a:rPr>
              <a:t>. </a:t>
            </a:r>
          </a:p>
          <a:p>
            <a:pPr marL="0" indent="0" eaLnBrk="1" hangingPunct="1">
              <a:buFont typeface="Arial" charset="0"/>
              <a:buNone/>
              <a:defRPr/>
            </a:pPr>
            <a:r>
              <a:rPr lang="en-US" sz="1800" b="1" dirty="0" err="1" smtClean="0">
                <a:solidFill>
                  <a:srgbClr val="002060"/>
                </a:solidFill>
                <a:latin typeface="Arial"/>
                <a:cs typeface="Times New Roman" pitchFamily="18" charset="0"/>
              </a:rPr>
              <a:t>Một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tiếng</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ào</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dữ</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dội</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Như</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một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đàn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cá</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voi</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lớn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sóng</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trào</a:t>
            </a:r>
            <a:r>
              <a:rPr lang="en-US" sz="1800" b="1" dirty="0" smtClean="0">
                <a:solidFill>
                  <a:srgbClr val="002060"/>
                </a:solidFill>
                <a:latin typeface="Arial"/>
                <a:cs typeface="Times New Roman" pitchFamily="18" charset="0"/>
              </a:rPr>
              <a:t> qua </a:t>
            </a:r>
            <a:r>
              <a:rPr lang="en-US" sz="1800" b="1" dirty="0" err="1" smtClean="0">
                <a:solidFill>
                  <a:srgbClr val="002060"/>
                </a:solidFill>
                <a:latin typeface="Arial"/>
                <a:cs typeface="Times New Roman" pitchFamily="18" charset="0"/>
              </a:rPr>
              <a:t>những</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cây</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vẹt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cao</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nhất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vụt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vào</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thân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đê</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rào</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rào</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Một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cuộc</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vật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lộn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dữ</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dội</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diễn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ra</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Một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bên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là</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biển</a:t>
            </a:r>
            <a:r>
              <a:rPr lang="en-US" sz="1800" b="1" dirty="0" smtClean="0">
                <a:solidFill>
                  <a:srgbClr val="002060"/>
                </a:solidFill>
                <a:latin typeface="Arial"/>
                <a:cs typeface="Times New Roman" pitchFamily="18" charset="0"/>
              </a:rPr>
              <a:t> , </a:t>
            </a:r>
            <a:r>
              <a:rPr lang="en-US" sz="1800" b="1" dirty="0" err="1" smtClean="0">
                <a:solidFill>
                  <a:srgbClr val="002060"/>
                </a:solidFill>
                <a:latin typeface="Arial"/>
                <a:cs typeface="Times New Roman" pitchFamily="18" charset="0"/>
              </a:rPr>
              <a:t>là</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gió</a:t>
            </a:r>
            <a:r>
              <a:rPr lang="en-US" sz="1800" b="1" dirty="0" smtClean="0">
                <a:solidFill>
                  <a:srgbClr val="002060"/>
                </a:solidFill>
                <a:latin typeface="Arial"/>
                <a:cs typeface="Times New Roman" pitchFamily="18" charset="0"/>
              </a:rPr>
              <a:t> , </a:t>
            </a:r>
            <a:r>
              <a:rPr lang="en-US" sz="1800" b="1" dirty="0" err="1" smtClean="0">
                <a:solidFill>
                  <a:srgbClr val="002060"/>
                </a:solidFill>
                <a:latin typeface="Arial"/>
                <a:cs typeface="Times New Roman" pitchFamily="18" charset="0"/>
              </a:rPr>
              <a:t>trong</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một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cơn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giận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dữ</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điển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cuồng</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Một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bên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là</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hàng</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ngàn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người</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với</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hai</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bàn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tay</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và</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những</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dụng</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cụ</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thô</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sơ</a:t>
            </a:r>
            <a:r>
              <a:rPr lang="en-US" sz="1800" b="1" dirty="0" smtClean="0">
                <a:solidFill>
                  <a:srgbClr val="002060"/>
                </a:solidFill>
                <a:latin typeface="Arial"/>
                <a:cs typeface="Times New Roman" pitchFamily="18" charset="0"/>
              </a:rPr>
              <a:t> , </a:t>
            </a:r>
            <a:r>
              <a:rPr lang="en-US" sz="1800" b="1" dirty="0" err="1" smtClean="0">
                <a:solidFill>
                  <a:srgbClr val="002060"/>
                </a:solidFill>
                <a:latin typeface="Arial"/>
                <a:cs typeface="Times New Roman" pitchFamily="18" charset="0"/>
              </a:rPr>
              <a:t>với</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tinh</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thần</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quyết</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tâm</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chống</a:t>
            </a:r>
            <a:r>
              <a:rPr lang="en-US" sz="1800" b="1" dirty="0" smtClean="0">
                <a:solidFill>
                  <a:srgbClr val="002060"/>
                </a:solidFill>
                <a:latin typeface="Arial"/>
                <a:cs typeface="Times New Roman" pitchFamily="18" charset="0"/>
              </a:rPr>
              <a:t> </a:t>
            </a:r>
            <a:r>
              <a:rPr lang="en-US" sz="1800" b="1" dirty="0" err="1" smtClean="0">
                <a:solidFill>
                  <a:srgbClr val="002060"/>
                </a:solidFill>
                <a:latin typeface="Arial"/>
                <a:cs typeface="Times New Roman" pitchFamily="18" charset="0"/>
              </a:rPr>
              <a:t>giữ</a:t>
            </a:r>
            <a:r>
              <a:rPr lang="en-US" sz="1800" b="1" dirty="0" smtClean="0">
                <a:solidFill>
                  <a:srgbClr val="002060"/>
                </a:solidFill>
                <a:latin typeface="Arial"/>
                <a:cs typeface="Times New Roman" pitchFamily="18" charset="0"/>
              </a:rPr>
              <a:t>.</a:t>
            </a:r>
          </a:p>
          <a:p>
            <a:pPr marL="0" indent="0" eaLnBrk="1" hangingPunct="1">
              <a:buFont typeface="Arial" charset="0"/>
              <a:buNone/>
              <a:defRPr/>
            </a:pPr>
            <a:r>
              <a:rPr lang="en-US" sz="1800" b="1" dirty="0" err="1" smtClean="0">
                <a:solidFill>
                  <a:srgbClr val="7030A0"/>
                </a:solidFill>
                <a:latin typeface="Arial"/>
                <a:cs typeface="Times New Roman" pitchFamily="18" charset="0"/>
              </a:rPr>
              <a:t>Một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tiếng</a:t>
            </a:r>
            <a:r>
              <a:rPr lang="en-US" sz="1800" b="1" dirty="0" smtClean="0">
                <a:solidFill>
                  <a:srgbClr val="7030A0"/>
                </a:solidFill>
                <a:latin typeface="Arial"/>
                <a:cs typeface="Times New Roman" pitchFamily="18" charset="0"/>
              </a:rPr>
              <a:t> reo to </a:t>
            </a:r>
            <a:r>
              <a:rPr lang="en-US" sz="1800" b="1" dirty="0" err="1" smtClean="0">
                <a:solidFill>
                  <a:srgbClr val="7030A0"/>
                </a:solidFill>
                <a:latin typeface="Arial"/>
                <a:cs typeface="Times New Roman" pitchFamily="18" charset="0"/>
              </a:rPr>
              <a:t>nổi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lên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rồi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ầm</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ầm</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hơn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hai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chục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thanh</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niên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cả</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nam</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lẫn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nữ</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mỗi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người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vác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một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củi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vẹt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nhảy</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xuống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dòng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nước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đang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cuốn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dữ</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Họ</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khoác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vai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nhau</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thành</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một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sợi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dây</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dài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lấy</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thân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mình</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ngăn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dòng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nước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mặn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Nước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quật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vào</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mặt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vào</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ngực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trào</a:t>
            </a:r>
            <a:r>
              <a:rPr lang="en-US" sz="1800" b="1" dirty="0" smtClean="0">
                <a:solidFill>
                  <a:srgbClr val="7030A0"/>
                </a:solidFill>
                <a:latin typeface="Arial"/>
                <a:cs typeface="Times New Roman" pitchFamily="18" charset="0"/>
              </a:rPr>
              <a:t> qua </a:t>
            </a:r>
            <a:r>
              <a:rPr lang="en-US" sz="1800" b="1" dirty="0" err="1" smtClean="0">
                <a:solidFill>
                  <a:srgbClr val="7030A0"/>
                </a:solidFill>
                <a:latin typeface="Arial"/>
                <a:cs typeface="Times New Roman" pitchFamily="18" charset="0"/>
              </a:rPr>
              <a:t>đầu</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hàng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rào</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sống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Họ</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ngụp</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xuống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trồi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lên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ngụp</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xuống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Trong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đám</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thanh</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niên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xung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kích</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có</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người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ngã</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có</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người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ngạt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Nhưng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những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bàn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tay</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khoác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vai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nhau</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vẫn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cứng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như</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sắt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và</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thân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hình</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họ</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cột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chặt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lấy</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những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cọc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tre</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đóng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chắc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dẻo</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như</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chão</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Tóc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dài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các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cô</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quấn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chặt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vào</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cổ</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các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cậu</a:t>
            </a:r>
            <a:r>
              <a:rPr lang="en-US" sz="1800" b="1" dirty="0" smtClean="0">
                <a:solidFill>
                  <a:srgbClr val="7030A0"/>
                </a:solidFill>
                <a:latin typeface="Arial"/>
                <a:cs typeface="Times New Roman" pitchFamily="18" charset="0"/>
              </a:rPr>
              <a:t> con </a:t>
            </a:r>
            <a:r>
              <a:rPr lang="en-US" sz="1800" b="1" dirty="0" err="1" smtClean="0">
                <a:solidFill>
                  <a:srgbClr val="7030A0"/>
                </a:solidFill>
                <a:latin typeface="Arial"/>
                <a:cs typeface="Times New Roman" pitchFamily="18" charset="0"/>
              </a:rPr>
              <a:t>trai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mồ</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hôi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như</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suối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hòa</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lẫn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với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nước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chát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mặn</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Đám</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người</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không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sợ</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chết</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đã</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cứu</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được</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quãng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đê</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sống</a:t>
            </a:r>
            <a:r>
              <a:rPr lang="en-US" sz="1800" b="1" dirty="0" smtClean="0">
                <a:solidFill>
                  <a:srgbClr val="7030A0"/>
                </a:solidFill>
                <a:latin typeface="Arial"/>
                <a:cs typeface="Times New Roman" pitchFamily="18" charset="0"/>
              </a:rPr>
              <a:t> </a:t>
            </a:r>
            <a:r>
              <a:rPr lang="en-US" sz="1800" b="1" dirty="0" err="1" smtClean="0">
                <a:solidFill>
                  <a:srgbClr val="7030A0"/>
                </a:solidFill>
                <a:latin typeface="Arial"/>
                <a:cs typeface="Times New Roman" pitchFamily="18" charset="0"/>
              </a:rPr>
              <a:t>lại</a:t>
            </a:r>
            <a:r>
              <a:rPr lang="en-US" sz="1800" b="1" dirty="0" smtClean="0">
                <a:solidFill>
                  <a:srgbClr val="7030A0"/>
                </a:solidFill>
                <a:latin typeface="Arial"/>
                <a:cs typeface="Times New Roman" pitchFamily="18" charset="0"/>
              </a:rPr>
              <a:t>.</a:t>
            </a:r>
            <a:endParaRPr lang="en-US" sz="1800" b="1" dirty="0">
              <a:solidFill>
                <a:srgbClr val="7030A0"/>
              </a:solidFill>
              <a:latin typeface="Aria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3076">
                                            <p:txEl>
                                              <p:pRg st="1" end="1"/>
                                            </p:txEl>
                                          </p:spTgt>
                                        </p:tgtEl>
                                        <p:attrNameLst>
                                          <p:attrName>style.visibility</p:attrName>
                                        </p:attrNameLst>
                                      </p:cBhvr>
                                      <p:to>
                                        <p:strVal val="visible"/>
                                      </p:to>
                                    </p:set>
                                    <p:animEffect transition="in" filter="box(in)">
                                      <p:cBhvr>
                                        <p:cTn id="7" dur="500"/>
                                        <p:tgtEl>
                                          <p:spTgt spid="30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latin typeface="Arial" charset="0"/>
                <a:cs typeface="Times New Roman" pitchFamily="18" charset="0"/>
              </a:rPr>
              <a:t>Luyện đọc câu dài </a:t>
            </a:r>
          </a:p>
        </p:txBody>
      </p:sp>
      <p:sp>
        <p:nvSpPr>
          <p:cNvPr id="9219" name="Content Placeholder 2"/>
          <p:cNvSpPr>
            <a:spLocks noGrp="1"/>
          </p:cNvSpPr>
          <p:nvPr>
            <p:ph idx="1"/>
          </p:nvPr>
        </p:nvSpPr>
        <p:spPr/>
        <p:txBody>
          <a:bodyPr/>
          <a:lstStyle/>
          <a:p>
            <a:pPr eaLnBrk="1" hangingPunct="1"/>
            <a:r>
              <a:rPr lang="en-US" smtClean="0">
                <a:latin typeface="Arial" charset="0"/>
                <a:cs typeface="Times New Roman" pitchFamily="18" charset="0"/>
              </a:rPr>
              <a:t>Một bên là hàng ngàn người /với hai bàn tay /và những dụng cụ thô sơ, /với tinh thần quyết tâm chống giữ.//</a:t>
            </a:r>
          </a:p>
          <a:p>
            <a:pPr eaLnBrk="1" hangingPunct="1"/>
            <a:endParaRPr lang="en-US" smtClean="0">
              <a:latin typeface="Arial"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Title 1"/>
          <p:cNvSpPr>
            <a:spLocks noGrp="1"/>
          </p:cNvSpPr>
          <p:nvPr>
            <p:ph type="ctrTitle"/>
          </p:nvPr>
        </p:nvSpPr>
        <p:spPr>
          <a:xfrm>
            <a:off x="2057400" y="914400"/>
            <a:ext cx="5029200" cy="1470025"/>
          </a:xfrm>
          <a:ln w="38100">
            <a:solidFill>
              <a:srgbClr val="FF3300"/>
            </a:solidFill>
          </a:ln>
        </p:spPr>
        <p:txBody>
          <a:bodyPr/>
          <a:lstStyle/>
          <a:p>
            <a:pPr eaLnBrk="1" hangingPunct="1"/>
            <a:r>
              <a:rPr lang="en-US" smtClean="0">
                <a:latin typeface="Arial" charset="0"/>
                <a:cs typeface="Times New Roman" pitchFamily="18" charset="0"/>
              </a:rPr>
              <a:t>Đọc nhóm 3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477</TotalTime>
  <Words>1999</Words>
  <Application>Microsoft Office PowerPoint</Application>
  <PresentationFormat>On-screen Show (4:3)</PresentationFormat>
  <Paragraphs>89</Paragraphs>
  <Slides>26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Office Theme</vt:lpstr>
      <vt:lpstr>Slide 1</vt:lpstr>
      <vt:lpstr>Các con hãy xem đoạn phim sau :</vt:lpstr>
      <vt:lpstr>Slide 3</vt:lpstr>
      <vt:lpstr>Slide 4</vt:lpstr>
      <vt:lpstr>Bài tập đọc chia làm 3 đoạn :</vt:lpstr>
      <vt:lpstr>Luyện đọc từ khó :  vật lộn, nam lẫn nữ.</vt:lpstr>
      <vt:lpstr>Slide 7</vt:lpstr>
      <vt:lpstr>Luyện đọc câu dài </vt:lpstr>
      <vt:lpstr>Đọc nhóm 3 </vt:lpstr>
      <vt:lpstr>Slide 10</vt:lpstr>
      <vt:lpstr>Giải nghĩa từ :</vt:lpstr>
      <vt:lpstr>Giải nghĩa từ :</vt:lpstr>
      <vt:lpstr>Giải nghĩa từ :</vt:lpstr>
      <vt:lpstr>Tìm hiểu bài </vt:lpstr>
      <vt:lpstr>Slide 15</vt:lpstr>
      <vt:lpstr>Slide 16</vt:lpstr>
      <vt:lpstr>Slide 17</vt:lpstr>
      <vt:lpstr>Bài Thắng biển đã miêu tả cuộc chiến đấu giữa con người và biển cả theo trình tự như thế nào ? </vt:lpstr>
      <vt:lpstr>Nội dung chính :</vt:lpstr>
      <vt:lpstr>Slide 20</vt:lpstr>
      <vt:lpstr>Đọc diễn cảm :</vt:lpstr>
      <vt:lpstr>Slide 22</vt:lpstr>
      <vt:lpstr>Slide 23</vt:lpstr>
      <vt:lpstr>Một tiếng reo to nổi lên, rồi ầm ầm,  hơn hai chục thanh niên cả nam lẫn nữ, mỗi người vác một củi vẹt, nhảy xuống dòng nước đang cuốn dữ.  Họ khoác vai nhau thành một sợi dây dài, lấy thân mình ngăn dòng nước mặn.  Nước quật vào mặt, vào ngực, trào qua đầu hàng rào sống.  Họ ngụp xuống, trồi lên, ngụp xuống.  Trong đám thanh niên xung kích có người ngã, có người ngạt. Nhưng những bàn tay khoác vai nhau vẫn cứng như sắt, và thân hình họ cột chặt lấy những cọc tre đóng chắc, dẻo như chão.  Tóc dài các cô quấn chặt vào cổ các cậu con trai, mồ hôi như suối, hòa lẫn với nước chát mặn.  Đám người không sợ chết đã cứu được quãng đê sống lại. </vt:lpstr>
      <vt:lpstr>Đặt tên khác cho bài tập đọc , dựa trên tinh thần dũng cảm của những thanh niên du kích.</vt:lpstr>
      <vt:lpstr>Thắng biển       Chu Văn</vt:lpstr>
    </vt:vector>
  </TitlesOfParts>
  <Company>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ANH TUAN</dc:creator>
  <cp:lastModifiedBy>CSTeam</cp:lastModifiedBy>
  <cp:revision>30</cp:revision>
  <dcterms:created xsi:type="dcterms:W3CDTF">2009-02-24T05:13:08Z</dcterms:created>
  <dcterms:modified xsi:type="dcterms:W3CDTF">2016-06-30T01:56:41Z</dcterms:modified>
</cp:coreProperties>
</file>